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12"/>
  </p:notesMasterIdLst>
  <p:sldIdLst>
    <p:sldId id="256" r:id="rId2"/>
    <p:sldId id="265" r:id="rId3"/>
    <p:sldId id="262" r:id="rId4"/>
    <p:sldId id="271" r:id="rId5"/>
    <p:sldId id="273" r:id="rId6"/>
    <p:sldId id="270" r:id="rId7"/>
    <p:sldId id="267" r:id="rId8"/>
    <p:sldId id="268" r:id="rId9"/>
    <p:sldId id="269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0B9A8-E51A-023F-C142-F494B37FD018}" v="14" dt="2024-07-11T18:18:22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i Gómez" userId="S::cati@lacroixdalluhnconsulting.com::025133ef-2ec1-4de1-82cd-baf23011468b" providerId="AD" clId="Web-{B9D0B9A8-E51A-023F-C142-F494B37FD018}"/>
    <pc:docChg chg="modSld">
      <pc:chgData name="Cati Gómez" userId="S::cati@lacroixdalluhnconsulting.com::025133ef-2ec1-4de1-82cd-baf23011468b" providerId="AD" clId="Web-{B9D0B9A8-E51A-023F-C142-F494B37FD018}" dt="2024-07-11T18:18:21.254" v="11" actId="20577"/>
      <pc:docMkLst>
        <pc:docMk/>
      </pc:docMkLst>
      <pc:sldChg chg="modSp">
        <pc:chgData name="Cati Gómez" userId="S::cati@lacroixdalluhnconsulting.com::025133ef-2ec1-4de1-82cd-baf23011468b" providerId="AD" clId="Web-{B9D0B9A8-E51A-023F-C142-F494B37FD018}" dt="2024-07-11T18:18:21.254" v="11" actId="20577"/>
        <pc:sldMkLst>
          <pc:docMk/>
          <pc:sldMk cId="666427738" sldId="273"/>
        </pc:sldMkLst>
        <pc:spChg chg="mod">
          <ac:chgData name="Cati Gómez" userId="S::cati@lacroixdalluhnconsulting.com::025133ef-2ec1-4de1-82cd-baf23011468b" providerId="AD" clId="Web-{B9D0B9A8-E51A-023F-C142-F494B37FD018}" dt="2024-07-11T18:18:21.254" v="11" actId="20577"/>
          <ac:spMkLst>
            <pc:docMk/>
            <pc:sldMk cId="666427738" sldId="273"/>
            <ac:spMk id="3" creationId="{4FEB73C5-E3E0-DC24-64CE-2B81E60C384A}"/>
          </ac:spMkLst>
        </pc:spChg>
      </pc:sldChg>
    </pc:docChg>
  </pc:docChgLst>
  <pc:docChgLst>
    <pc:chgData name="Cati Gómez" userId="S::cati@lacroixdalluhnconsulting.com::025133ef-2ec1-4de1-82cd-baf23011468b" providerId="AD" clId="Web-{49E92F6F-D9DE-6F43-DB37-6E42F38F7A3E}"/>
    <pc:docChg chg="modSld sldOrd">
      <pc:chgData name="Cati Gómez" userId="S::cati@lacroixdalluhnconsulting.com::025133ef-2ec1-4de1-82cd-baf23011468b" providerId="AD" clId="Web-{49E92F6F-D9DE-6F43-DB37-6E42F38F7A3E}" dt="2024-06-13T19:21:05.444" v="1458" actId="1076"/>
      <pc:docMkLst>
        <pc:docMk/>
      </pc:docMkLst>
      <pc:sldChg chg="modSp">
        <pc:chgData name="Cati Gómez" userId="S::cati@lacroixdalluhnconsulting.com::025133ef-2ec1-4de1-82cd-baf23011468b" providerId="AD" clId="Web-{49E92F6F-D9DE-6F43-DB37-6E42F38F7A3E}" dt="2024-06-13T19:21:05.444" v="1458" actId="1076"/>
        <pc:sldMkLst>
          <pc:docMk/>
          <pc:sldMk cId="633101772" sldId="262"/>
        </pc:sldMkLst>
        <pc:spChg chg="mod">
          <ac:chgData name="Cati Gómez" userId="S::cati@lacroixdalluhnconsulting.com::025133ef-2ec1-4de1-82cd-baf23011468b" providerId="AD" clId="Web-{49E92F6F-D9DE-6F43-DB37-6E42F38F7A3E}" dt="2024-06-13T19:21:05.444" v="1458" actId="1076"/>
          <ac:spMkLst>
            <pc:docMk/>
            <pc:sldMk cId="633101772" sldId="262"/>
            <ac:spMk id="3" creationId="{21D8D8B0-70F6-3D66-5E0C-66C88586D7DC}"/>
          </ac:spMkLst>
        </pc:spChg>
        <pc:spChg chg="mod">
          <ac:chgData name="Cati Gómez" userId="S::cati@lacroixdalluhnconsulting.com::025133ef-2ec1-4de1-82cd-baf23011468b" providerId="AD" clId="Web-{49E92F6F-D9DE-6F43-DB37-6E42F38F7A3E}" dt="2024-06-13T19:20:53.069" v="1457" actId="20577"/>
          <ac:spMkLst>
            <pc:docMk/>
            <pc:sldMk cId="633101772" sldId="262"/>
            <ac:spMk id="5" creationId="{341E57A1-739B-C2BE-9669-132AB36B58EF}"/>
          </ac:spMkLst>
        </pc:spChg>
      </pc:sldChg>
      <pc:sldChg chg="delSp modSp">
        <pc:chgData name="Cati Gómez" userId="S::cati@lacroixdalluhnconsulting.com::025133ef-2ec1-4de1-82cd-baf23011468b" providerId="AD" clId="Web-{49E92F6F-D9DE-6F43-DB37-6E42F38F7A3E}" dt="2024-06-12T19:02:49.325" v="1310" actId="20577"/>
        <pc:sldMkLst>
          <pc:docMk/>
          <pc:sldMk cId="4037629836" sldId="265"/>
        </pc:sldMkLst>
        <pc:spChg chg="mod">
          <ac:chgData name="Cati Gómez" userId="S::cati@lacroixdalluhnconsulting.com::025133ef-2ec1-4de1-82cd-baf23011468b" providerId="AD" clId="Web-{49E92F6F-D9DE-6F43-DB37-6E42F38F7A3E}" dt="2024-06-07T15:46:20.724" v="741" actId="20577"/>
          <ac:spMkLst>
            <pc:docMk/>
            <pc:sldMk cId="4037629836" sldId="265"/>
            <ac:spMk id="5" creationId="{341E57A1-739B-C2BE-9669-132AB36B58EF}"/>
          </ac:spMkLst>
        </pc:spChg>
        <pc:spChg chg="del mod">
          <ac:chgData name="Cati Gómez" userId="S::cati@lacroixdalluhnconsulting.com::025133ef-2ec1-4de1-82cd-baf23011468b" providerId="AD" clId="Web-{49E92F6F-D9DE-6F43-DB37-6E42F38F7A3E}" dt="2024-06-07T14:34:19.914" v="141"/>
          <ac:spMkLst>
            <pc:docMk/>
            <pc:sldMk cId="4037629836" sldId="265"/>
            <ac:spMk id="7" creationId="{AA3EA3E2-4352-EE28-7BF9-CB669613DDCE}"/>
          </ac:spMkLst>
        </pc:spChg>
        <pc:spChg chg="mod">
          <ac:chgData name="Cati Gómez" userId="S::cati@lacroixdalluhnconsulting.com::025133ef-2ec1-4de1-82cd-baf23011468b" providerId="AD" clId="Web-{49E92F6F-D9DE-6F43-DB37-6E42F38F7A3E}" dt="2024-06-12T19:02:49.325" v="1310" actId="20577"/>
          <ac:spMkLst>
            <pc:docMk/>
            <pc:sldMk cId="4037629836" sldId="265"/>
            <ac:spMk id="9" creationId="{E75CBE2C-4325-A8EE-BE0C-B9A3D6E4CFC7}"/>
          </ac:spMkLst>
        </pc:spChg>
      </pc:sldChg>
      <pc:sldChg chg="addSp delSp modSp ord">
        <pc:chgData name="Cati Gómez" userId="S::cati@lacroixdalluhnconsulting.com::025133ef-2ec1-4de1-82cd-baf23011468b" providerId="AD" clId="Web-{49E92F6F-D9DE-6F43-DB37-6E42F38F7A3E}" dt="2024-06-12T19:04:12.953" v="1313"/>
        <pc:sldMkLst>
          <pc:docMk/>
          <pc:sldMk cId="4052717052" sldId="267"/>
        </pc:sldMkLst>
        <pc:spChg chg="add del mod">
          <ac:chgData name="Cati Gómez" userId="S::cati@lacroixdalluhnconsulting.com::025133ef-2ec1-4de1-82cd-baf23011468b" providerId="AD" clId="Web-{49E92F6F-D9DE-6F43-DB37-6E42F38F7A3E}" dt="2024-06-07T14:56:29.407" v="337"/>
          <ac:spMkLst>
            <pc:docMk/>
            <pc:sldMk cId="4052717052" sldId="267"/>
            <ac:spMk id="2" creationId="{B34F8092-062A-A827-1B79-0F358772344E}"/>
          </ac:spMkLst>
        </pc:spChg>
        <pc:spChg chg="add mod">
          <ac:chgData name="Cati Gómez" userId="S::cati@lacroixdalluhnconsulting.com::025133ef-2ec1-4de1-82cd-baf23011468b" providerId="AD" clId="Web-{49E92F6F-D9DE-6F43-DB37-6E42F38F7A3E}" dt="2024-06-07T16:12:06.297" v="1241" actId="20577"/>
          <ac:spMkLst>
            <pc:docMk/>
            <pc:sldMk cId="4052717052" sldId="267"/>
            <ac:spMk id="3" creationId="{E64F7B6E-C8F8-7B8A-0D01-254818BE9A1D}"/>
          </ac:spMkLst>
        </pc:spChg>
        <pc:spChg chg="mod">
          <ac:chgData name="Cati Gómez" userId="S::cati@lacroixdalluhnconsulting.com::025133ef-2ec1-4de1-82cd-baf23011468b" providerId="AD" clId="Web-{49E92F6F-D9DE-6F43-DB37-6E42F38F7A3E}" dt="2024-06-07T15:13:52.898" v="572" actId="1076"/>
          <ac:spMkLst>
            <pc:docMk/>
            <pc:sldMk cId="4052717052" sldId="267"/>
            <ac:spMk id="12" creationId="{3DC77C27-B43A-55A3-D3B8-C9D39C191584}"/>
          </ac:spMkLst>
        </pc:spChg>
      </pc:sldChg>
      <pc:sldChg chg="modSp ord">
        <pc:chgData name="Cati Gómez" userId="S::cati@lacroixdalluhnconsulting.com::025133ef-2ec1-4de1-82cd-baf23011468b" providerId="AD" clId="Web-{49E92F6F-D9DE-6F43-DB37-6E42F38F7A3E}" dt="2024-06-12T19:04:49.704" v="1315"/>
        <pc:sldMkLst>
          <pc:docMk/>
          <pc:sldMk cId="2986151162" sldId="268"/>
        </pc:sldMkLst>
        <pc:spChg chg="mod">
          <ac:chgData name="Cati Gómez" userId="S::cati@lacroixdalluhnconsulting.com::025133ef-2ec1-4de1-82cd-baf23011468b" providerId="AD" clId="Web-{49E92F6F-D9DE-6F43-DB37-6E42F38F7A3E}" dt="2024-06-07T16:13:09.203" v="1251" actId="20577"/>
          <ac:spMkLst>
            <pc:docMk/>
            <pc:sldMk cId="2986151162" sldId="268"/>
            <ac:spMk id="2" creationId="{6E7EECD3-8AA3-043D-A8EA-8CB35B9EBD26}"/>
          </ac:spMkLst>
        </pc:spChg>
      </pc:sldChg>
      <pc:sldChg chg="modSp ord">
        <pc:chgData name="Cati Gómez" userId="S::cati@lacroixdalluhnconsulting.com::025133ef-2ec1-4de1-82cd-baf23011468b" providerId="AD" clId="Web-{49E92F6F-D9DE-6F43-DB37-6E42F38F7A3E}" dt="2024-06-11T16:07:45.113" v="1280"/>
        <pc:sldMkLst>
          <pc:docMk/>
          <pc:sldMk cId="1935035803" sldId="269"/>
        </pc:sldMkLst>
        <pc:spChg chg="mod">
          <ac:chgData name="Cati Gómez" userId="S::cati@lacroixdalluhnconsulting.com::025133ef-2ec1-4de1-82cd-baf23011468b" providerId="AD" clId="Web-{49E92F6F-D9DE-6F43-DB37-6E42F38F7A3E}" dt="2024-06-07T16:10:42.124" v="1209" actId="20577"/>
          <ac:spMkLst>
            <pc:docMk/>
            <pc:sldMk cId="1935035803" sldId="269"/>
            <ac:spMk id="2" creationId="{6E7EECD3-8AA3-043D-A8EA-8CB35B9EBD26}"/>
          </ac:spMkLst>
        </pc:spChg>
      </pc:sldChg>
      <pc:sldChg chg="modSp ord">
        <pc:chgData name="Cati Gómez" userId="S::cati@lacroixdalluhnconsulting.com::025133ef-2ec1-4de1-82cd-baf23011468b" providerId="AD" clId="Web-{49E92F6F-D9DE-6F43-DB37-6E42F38F7A3E}" dt="2024-06-12T19:09:43.902" v="1415" actId="20577"/>
        <pc:sldMkLst>
          <pc:docMk/>
          <pc:sldMk cId="1307647775" sldId="270"/>
        </pc:sldMkLst>
        <pc:spChg chg="mod">
          <ac:chgData name="Cati Gómez" userId="S::cati@lacroixdalluhnconsulting.com::025133ef-2ec1-4de1-82cd-baf23011468b" providerId="AD" clId="Web-{49E92F6F-D9DE-6F43-DB37-6E42F38F7A3E}" dt="2024-06-07T15:19:36.885" v="615" actId="1076"/>
          <ac:spMkLst>
            <pc:docMk/>
            <pc:sldMk cId="1307647775" sldId="270"/>
            <ac:spMk id="3" creationId="{4FEB73C5-E3E0-DC24-64CE-2B81E60C384A}"/>
          </ac:spMkLst>
        </pc:spChg>
        <pc:spChg chg="mod">
          <ac:chgData name="Cati Gómez" userId="S::cati@lacroixdalluhnconsulting.com::025133ef-2ec1-4de1-82cd-baf23011468b" providerId="AD" clId="Web-{49E92F6F-D9DE-6F43-DB37-6E42F38F7A3E}" dt="2024-06-11T16:09:01.865" v="1285" actId="20577"/>
          <ac:spMkLst>
            <pc:docMk/>
            <pc:sldMk cId="1307647775" sldId="270"/>
            <ac:spMk id="4" creationId="{7F7321E1-0046-E935-2687-2726787D581B}"/>
          </ac:spMkLst>
        </pc:spChg>
        <pc:spChg chg="mod">
          <ac:chgData name="Cati Gómez" userId="S::cati@lacroixdalluhnconsulting.com::025133ef-2ec1-4de1-82cd-baf23011468b" providerId="AD" clId="Web-{49E92F6F-D9DE-6F43-DB37-6E42F38F7A3E}" dt="2024-06-12T19:09:43.902" v="1415" actId="20577"/>
          <ac:spMkLst>
            <pc:docMk/>
            <pc:sldMk cId="1307647775" sldId="270"/>
            <ac:spMk id="5" creationId="{867C89BD-2551-5E00-4624-AD4D0B312CC6}"/>
          </ac:spMkLst>
        </pc:spChg>
      </pc:sldChg>
      <pc:sldChg chg="modSp ord">
        <pc:chgData name="Cati Gómez" userId="S::cati@lacroixdalluhnconsulting.com::025133ef-2ec1-4de1-82cd-baf23011468b" providerId="AD" clId="Web-{49E92F6F-D9DE-6F43-DB37-6E42F38F7A3E}" dt="2024-06-11T16:08:45.271" v="1284" actId="20577"/>
        <pc:sldMkLst>
          <pc:docMk/>
          <pc:sldMk cId="3020538308" sldId="271"/>
        </pc:sldMkLst>
        <pc:spChg chg="mod">
          <ac:chgData name="Cati Gómez" userId="S::cati@lacroixdalluhnconsulting.com::025133ef-2ec1-4de1-82cd-baf23011468b" providerId="AD" clId="Web-{49E92F6F-D9DE-6F43-DB37-6E42F38F7A3E}" dt="2024-06-11T16:08:45.271" v="1284" actId="20577"/>
          <ac:spMkLst>
            <pc:docMk/>
            <pc:sldMk cId="3020538308" sldId="271"/>
            <ac:spMk id="4" creationId="{7F7321E1-0046-E935-2687-2726787D581B}"/>
          </ac:spMkLst>
        </pc:spChg>
        <pc:spChg chg="mod">
          <ac:chgData name="Cati Gómez" userId="S::cati@lacroixdalluhnconsulting.com::025133ef-2ec1-4de1-82cd-baf23011468b" providerId="AD" clId="Web-{49E92F6F-D9DE-6F43-DB37-6E42F38F7A3E}" dt="2024-06-11T00:21:49.185" v="1274" actId="20577"/>
          <ac:spMkLst>
            <pc:docMk/>
            <pc:sldMk cId="3020538308" sldId="271"/>
            <ac:spMk id="9" creationId="{BE06761A-CDE8-79E7-B2F9-186988FBF3B8}"/>
          </ac:spMkLst>
        </pc:spChg>
        <pc:spChg chg="mod">
          <ac:chgData name="Cati Gómez" userId="S::cati@lacroixdalluhnconsulting.com::025133ef-2ec1-4de1-82cd-baf23011468b" providerId="AD" clId="Web-{49E92F6F-D9DE-6F43-DB37-6E42F38F7A3E}" dt="2024-06-10T20:59:34.447" v="1266" actId="1076"/>
          <ac:spMkLst>
            <pc:docMk/>
            <pc:sldMk cId="3020538308" sldId="271"/>
            <ac:spMk id="12" creationId="{1452A951-5AA0-1F21-6997-CED006B92EBD}"/>
          </ac:spMkLst>
        </pc:spChg>
      </pc:sldChg>
      <pc:sldChg chg="modSp">
        <pc:chgData name="Cati Gómez" userId="S::cati@lacroixdalluhnconsulting.com::025133ef-2ec1-4de1-82cd-baf23011468b" providerId="AD" clId="Web-{49E92F6F-D9DE-6F43-DB37-6E42F38F7A3E}" dt="2024-06-12T19:07:51.351" v="1390" actId="20577"/>
        <pc:sldMkLst>
          <pc:docMk/>
          <pc:sldMk cId="3439530202" sldId="272"/>
        </pc:sldMkLst>
        <pc:spChg chg="mod">
          <ac:chgData name="Cati Gómez" userId="S::cati@lacroixdalluhnconsulting.com::025133ef-2ec1-4de1-82cd-baf23011468b" providerId="AD" clId="Web-{49E92F6F-D9DE-6F43-DB37-6E42F38F7A3E}" dt="2024-06-07T14:45:57.481" v="226" actId="20577"/>
          <ac:spMkLst>
            <pc:docMk/>
            <pc:sldMk cId="3439530202" sldId="272"/>
            <ac:spMk id="2" creationId="{74095D7F-0854-2AB7-0CAC-893C8269F772}"/>
          </ac:spMkLst>
        </pc:spChg>
        <pc:spChg chg="mod">
          <ac:chgData name="Cati Gómez" userId="S::cati@lacroixdalluhnconsulting.com::025133ef-2ec1-4de1-82cd-baf23011468b" providerId="AD" clId="Web-{49E92F6F-D9DE-6F43-DB37-6E42F38F7A3E}" dt="2024-06-12T19:07:51.351" v="1390" actId="20577"/>
          <ac:spMkLst>
            <pc:docMk/>
            <pc:sldMk cId="3439530202" sldId="272"/>
            <ac:spMk id="4" creationId="{7F7321E1-0046-E935-2687-2726787D581B}"/>
          </ac:spMkLst>
        </pc:spChg>
      </pc:sldChg>
      <pc:sldChg chg="modSp ord">
        <pc:chgData name="Cati Gómez" userId="S::cati@lacroixdalluhnconsulting.com::025133ef-2ec1-4de1-82cd-baf23011468b" providerId="AD" clId="Web-{49E92F6F-D9DE-6F43-DB37-6E42F38F7A3E}" dt="2024-06-11T16:08:36.193" v="1283"/>
        <pc:sldMkLst>
          <pc:docMk/>
          <pc:sldMk cId="666427738" sldId="273"/>
        </pc:sldMkLst>
        <pc:spChg chg="mod">
          <ac:chgData name="Cati Gómez" userId="S::cati@lacroixdalluhnconsulting.com::025133ef-2ec1-4de1-82cd-baf23011468b" providerId="AD" clId="Web-{49E92F6F-D9DE-6F43-DB37-6E42F38F7A3E}" dt="2024-06-07T15:30:10.092" v="701" actId="1076"/>
          <ac:spMkLst>
            <pc:docMk/>
            <pc:sldMk cId="666427738" sldId="273"/>
            <ac:spMk id="2" creationId="{F1C1BC29-F9AE-BF28-9100-FF08B937BD26}"/>
          </ac:spMkLst>
        </pc:spChg>
        <pc:spChg chg="mod">
          <ac:chgData name="Cati Gómez" userId="S::cati@lacroixdalluhnconsulting.com::025133ef-2ec1-4de1-82cd-baf23011468b" providerId="AD" clId="Web-{49E92F6F-D9DE-6F43-DB37-6E42F38F7A3E}" dt="2024-06-07T15:35:29.438" v="726" actId="20577"/>
          <ac:spMkLst>
            <pc:docMk/>
            <pc:sldMk cId="666427738" sldId="273"/>
            <ac:spMk id="3" creationId="{4FEB73C5-E3E0-DC24-64CE-2B81E60C38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CE9EF-171F-804A-85A9-39D366FFA595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E6FEF-1D75-B64A-95CE-DDCB87F4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26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7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7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6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2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2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7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8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8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FA7802-4A3D-6948-ACFD-460A3CD243FC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308850-0BF0-524B-811E-73E469D05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3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visor.mn.gov/laws/?year=2024&amp;type=0&amp;doctype=Chapter&amp;id=120" TargetMode="External"/><Relationship Id="rId3" Type="http://schemas.openxmlformats.org/officeDocument/2006/relationships/hyperlink" Target="https://www.leg.mn.gov/leg/cc/Default?type=bill&amp;year=2024-93&amp;bill=SF-716" TargetMode="External"/><Relationship Id="rId7" Type="http://schemas.openxmlformats.org/officeDocument/2006/relationships/hyperlink" Target="https://www.leg.mn.gov/leg/cc/Default?type=bill&amp;year=2024-93&amp;bill=SF-528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revisor.mn.gov/laws/2024/0/Session+Law/Chapter/114/" TargetMode="External"/><Relationship Id="rId5" Type="http://schemas.openxmlformats.org/officeDocument/2006/relationships/hyperlink" Target="https://www.revisor.mn.gov/bills/bill.php?b=senate&amp;f=sf4097&amp;ssn=0&amp;y=2024" TargetMode="External"/><Relationship Id="rId10" Type="http://schemas.openxmlformats.org/officeDocument/2006/relationships/hyperlink" Target="https://www.revisor.mn.gov/laws/?year=2024&amp;type=0&amp;doctype=Chapter&amp;id=123" TargetMode="External"/><Relationship Id="rId4" Type="http://schemas.openxmlformats.org/officeDocument/2006/relationships/hyperlink" Target="https://www.revisor.mn.gov/laws/?year=&amp;type=0&amp;doctype=Chapter&amp;id=117" TargetMode="External"/><Relationship Id="rId9" Type="http://schemas.openxmlformats.org/officeDocument/2006/relationships/hyperlink" Target="https://www.leg.mn.gov/leg/cc/Default?type=bill&amp;year=2024-93&amp;bill=HF-521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ldcareawaremn.org/community/policy-legislatio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cif.org/regional-development/early-childhood/pn3/" TargetMode="External"/><Relationship Id="rId5" Type="http://schemas.openxmlformats.org/officeDocument/2006/relationships/hyperlink" Target="https://mnbudgetproject.org/" TargetMode="External"/><Relationship Id="rId4" Type="http://schemas.openxmlformats.org/officeDocument/2006/relationships/hyperlink" Target="https://namimn.org/advocacy-and-laws/legislative-updates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visor.mn.gov/laws/?year=2024&amp;type=0&amp;doctype=Chapter&amp;id=124" TargetMode="External"/><Relationship Id="rId13" Type="http://schemas.openxmlformats.org/officeDocument/2006/relationships/hyperlink" Target="https://www.leg.mn.gov/leg/cc/Default?type=bill&amp;year=2024-93&amp;bill=SF-716" TargetMode="External"/><Relationship Id="rId18" Type="http://schemas.openxmlformats.org/officeDocument/2006/relationships/hyperlink" Target="https://www.revisor.mn.gov/bills/bill.php?b=house&amp;f=hf5237&amp;ssn=0&amp;y=2024" TargetMode="External"/><Relationship Id="rId3" Type="http://schemas.openxmlformats.org/officeDocument/2006/relationships/hyperlink" Target="https://www.revisor.mn.gov/laws/2024/0/Session+Law/Chapter/127/" TargetMode="External"/><Relationship Id="rId21" Type="http://schemas.openxmlformats.org/officeDocument/2006/relationships/hyperlink" Target="https://www.revisor.mn.gov/laws/?year=2024&amp;type=0&amp;doctype=Chapter&amp;id=120" TargetMode="External"/><Relationship Id="rId7" Type="http://schemas.openxmlformats.org/officeDocument/2006/relationships/hyperlink" Target="https://www.leg.mn.gov/leg/cc/Default?type=bill&amp;year=2024-93&amp;bill=HF-4024" TargetMode="External"/><Relationship Id="rId12" Type="http://schemas.openxmlformats.org/officeDocument/2006/relationships/hyperlink" Target="https://www.leg.mn.gov/leg/cc/#:~:text=SF5335/HF5280(-,CHAPTER%20125,-)" TargetMode="External"/><Relationship Id="rId17" Type="http://schemas.openxmlformats.org/officeDocument/2006/relationships/hyperlink" Target="https://www.leg.mn.gov/leg/cc/Default?type=bill&amp;year=2024-93&amp;bill=HF-5237" TargetMode="External"/><Relationship Id="rId2" Type="http://schemas.openxmlformats.org/officeDocument/2006/relationships/hyperlink" Target="https://www.revisor.mn.gov/bills/bill.php?b=house&amp;f=hf5247&amp;ssn=0&amp;y=2024" TargetMode="External"/><Relationship Id="rId16" Type="http://schemas.openxmlformats.org/officeDocument/2006/relationships/hyperlink" Target="https://www.revisor.mn.gov/laws/2024/0/Session+Law/Chapter/114/" TargetMode="External"/><Relationship Id="rId20" Type="http://schemas.openxmlformats.org/officeDocument/2006/relationships/hyperlink" Target="https://www.leg.mn.gov/leg/cc/Default?type=bill&amp;year=2024-93&amp;bill=SF-5289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eg.mn.gov/leg/cc/Default?type=bill&amp;year=2024-93&amp;bill=HF-4247" TargetMode="External"/><Relationship Id="rId11" Type="http://schemas.openxmlformats.org/officeDocument/2006/relationships/hyperlink" Target="https://www.leg.mn.gov/leg/cc/Default?type=bill&amp;year=2024-93&amp;bill=SF-5335" TargetMode="External"/><Relationship Id="rId24" Type="http://schemas.openxmlformats.org/officeDocument/2006/relationships/image" Target="../media/image1.png"/><Relationship Id="rId5" Type="http://schemas.openxmlformats.org/officeDocument/2006/relationships/hyperlink" Target="https://www.leg.mn.gov/leg/cc/Default?type=bill&amp;year=2024-93&amp;bill=SF-4699" TargetMode="External"/><Relationship Id="rId15" Type="http://schemas.openxmlformats.org/officeDocument/2006/relationships/hyperlink" Target="https://www.revisor.mn.gov/bills/bill.php?b=senate&amp;f=sf4097&amp;ssn=0&amp;y=2024" TargetMode="External"/><Relationship Id="rId23" Type="http://schemas.openxmlformats.org/officeDocument/2006/relationships/hyperlink" Target="https://www.revisor.mn.gov/laws/2024/0/Session+Law/Chapter/123/" TargetMode="External"/><Relationship Id="rId10" Type="http://schemas.openxmlformats.org/officeDocument/2006/relationships/hyperlink" Target="https://www.revisor.mn.gov/laws/?year=2024&amp;type=0&amp;doctype=Chapter&amp;id=126" TargetMode="External"/><Relationship Id="rId19" Type="http://schemas.openxmlformats.org/officeDocument/2006/relationships/hyperlink" Target="https://www.revisor.mn.gov/laws/2024/0/Session+Law/Chapter/115/" TargetMode="External"/><Relationship Id="rId4" Type="http://schemas.openxmlformats.org/officeDocument/2006/relationships/hyperlink" Target="https://www.leg.mn.gov/leg/cc/Default?type=bill&amp;year=2024-93&amp;bill=HF-5242" TargetMode="External"/><Relationship Id="rId9" Type="http://schemas.openxmlformats.org/officeDocument/2006/relationships/hyperlink" Target="https://www.leg.mn.gov/leg/cc/Default?type=bill&amp;year=2024-93&amp;bill=SF-4942" TargetMode="External"/><Relationship Id="rId14" Type="http://schemas.openxmlformats.org/officeDocument/2006/relationships/hyperlink" Target="https://www.revisor.mn.gov/laws/?year=&amp;type=0&amp;doctype=Chapter&amp;id=117" TargetMode="External"/><Relationship Id="rId22" Type="http://schemas.openxmlformats.org/officeDocument/2006/relationships/hyperlink" Target="https://www.leg.mn.gov/leg/cc/Default?type=bill&amp;year=2024-93&amp;bill=HF-521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bills/bill.php?b=house&amp;f=hf5247&amp;ssn=0&amp;y=20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leg.mn.gov/leg/cc/Default?type=bill&amp;year=2024-93&amp;bill=SF-4699" TargetMode="External"/><Relationship Id="rId4" Type="http://schemas.openxmlformats.org/officeDocument/2006/relationships/hyperlink" Target="https://www.revisor.mn.gov/laws/2024/0/Session+Law/Chapter/127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bills/bill.php?b=house&amp;f=hf5247&amp;ssn=0&amp;y=20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eg.mn.gov/leg/cc/#:~:text=SF5335/HF5280(-,CHAPTER%20125,-)" TargetMode="External"/><Relationship Id="rId5" Type="http://schemas.openxmlformats.org/officeDocument/2006/relationships/hyperlink" Target="https://www.leg.mn.gov/leg/cc/Default?type=bill&amp;year=2024-93&amp;bill=SF-5335" TargetMode="External"/><Relationship Id="rId4" Type="http://schemas.openxmlformats.org/officeDocument/2006/relationships/hyperlink" Target="https://www.revisor.mn.gov/laws/2024/0/Session+Law/Chapter/127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visor.mn.gov/laws/?year=2024&amp;type=0&amp;doctype=Chapter&amp;id=126" TargetMode="External"/><Relationship Id="rId3" Type="http://schemas.openxmlformats.org/officeDocument/2006/relationships/hyperlink" Target="https://www.revisor.mn.gov/bills/bill.php?b=house&amp;f=hf5247&amp;ssn=0&amp;y=2024" TargetMode="External"/><Relationship Id="rId7" Type="http://schemas.openxmlformats.org/officeDocument/2006/relationships/hyperlink" Target="https://www.leg.mn.gov/leg/cc/Default?type=bill&amp;year=2024-93&amp;bill=SF-494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revisor.mn.gov/laws/?year=2024&amp;type=0&amp;doctype=Chapter&amp;id=124" TargetMode="External"/><Relationship Id="rId5" Type="http://schemas.openxmlformats.org/officeDocument/2006/relationships/hyperlink" Target="https://www.leg.mn.gov/leg/cc/Default?type=bill&amp;year=2024-93&amp;bill=HF-4024" TargetMode="External"/><Relationship Id="rId4" Type="http://schemas.openxmlformats.org/officeDocument/2006/relationships/hyperlink" Target="https://www.revisor.mn.gov/laws/2024/0/Session+Law/Chapter/127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bills/bill.php?b=house&amp;f=hf5237&amp;ssn=0&amp;y=20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revisor.mn.gov/laws/2024/0/Session+Law/Chapter/115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bills/bill.php?b=house&amp;f=hf5237&amp;ssn=0&amp;y=20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revisor.mn.gov/laws/2024/0/Session+Law/Chapter/115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visor.mn.gov/bills/bill.php?b=house&amp;f=hf5237&amp;ssn=0&amp;y=20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revisor.mn.gov/laws/2024/0/Session+Law/Chapter/11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13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" name="Right Triangle 7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DAF887-168C-BAE0-5EB4-55F35B6CC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9293" y="806364"/>
            <a:ext cx="3354636" cy="2847413"/>
          </a:xfrm>
        </p:spPr>
        <p:txBody>
          <a:bodyPr anchor="b">
            <a:normAutofit/>
          </a:bodyPr>
          <a:lstStyle/>
          <a:p>
            <a:pPr algn="l"/>
            <a:r>
              <a:rPr lang="en-US" sz="4700" b="1"/>
              <a:t>2024 Legislative Session Summary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F1BE515-58AE-E5DE-3267-862B93622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9293" y="3703250"/>
            <a:ext cx="2435507" cy="1122750"/>
          </a:xfrm>
        </p:spPr>
        <p:txBody>
          <a:bodyPr anchor="t">
            <a:normAutofit/>
          </a:bodyPr>
          <a:lstStyle/>
          <a:p>
            <a:pPr algn="l"/>
            <a:r>
              <a:rPr lang="en-US" sz="2000"/>
              <a:t>Summer MCFHV Quarterly Meeting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4F1D59B-ECE5-6359-57A5-404D4EAADF62}"/>
              </a:ext>
            </a:extLst>
          </p:cNvPr>
          <p:cNvSpPr/>
          <p:nvPr/>
        </p:nvSpPr>
        <p:spPr>
          <a:xfrm>
            <a:off x="641774" y="623275"/>
            <a:ext cx="6902888" cy="56078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B3F7E7FA-771B-96AB-0725-5A975648E9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tretch/>
        </p:blipFill>
        <p:spPr>
          <a:xfrm>
            <a:off x="1065287" y="1889222"/>
            <a:ext cx="6155936" cy="289329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021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F14B4D0B-DCF2-7415-3A87-CDCE03127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3" t="-18300" r="30874" b="40181"/>
          <a:stretch/>
        </p:blipFill>
        <p:spPr>
          <a:xfrm>
            <a:off x="341187" y="384770"/>
            <a:ext cx="1451067" cy="107883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F7321E1-0046-E935-2687-2726787D581B}"/>
              </a:ext>
            </a:extLst>
          </p:cNvPr>
          <p:cNvSpPr txBox="1">
            <a:spLocks/>
          </p:cNvSpPr>
          <p:nvPr/>
        </p:nvSpPr>
        <p:spPr>
          <a:xfrm>
            <a:off x="1792253" y="240653"/>
            <a:ext cx="9902828" cy="166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latin typeface="+mn-lt"/>
              </a:rPr>
              <a:t>Other Omnibus Bills Passed in 2024</a:t>
            </a:r>
            <a:endParaRPr lang="en-US">
              <a:latin typeface="+mn-lt"/>
            </a:endParaRPr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74095D7F-0854-2AB7-0CAC-893C8269F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421" y="2203217"/>
            <a:ext cx="11237416" cy="453589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/>
              <a:t>African American Family Preservation Act </a:t>
            </a:r>
            <a:r>
              <a:rPr lang="en-US" b="0"/>
              <a:t>(</a:t>
            </a:r>
            <a:r>
              <a:rPr lang="en-US" b="0">
                <a:hlinkClick r:id="rId3"/>
              </a:rPr>
              <a:t>SF0716</a:t>
            </a:r>
            <a:r>
              <a:rPr lang="en-US" b="0"/>
              <a:t> – </a:t>
            </a:r>
            <a:r>
              <a:rPr lang="en-US" b="0">
                <a:hlinkClick r:id="rId4"/>
              </a:rPr>
              <a:t>Chapter 117</a:t>
            </a:r>
            <a:r>
              <a:rPr lang="en-US" b="0"/>
              <a:t>)</a:t>
            </a:r>
            <a:endParaRPr lang="en-US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latin typeface="Aptos"/>
              </a:rPr>
              <a:t>Commerce Omnibus </a:t>
            </a:r>
            <a:r>
              <a:rPr lang="en-US" b="0">
                <a:latin typeface="Aptos"/>
              </a:rPr>
              <a:t>(</a:t>
            </a:r>
            <a:r>
              <a:rPr lang="en-US" b="0">
                <a:solidFill>
                  <a:srgbClr val="000000"/>
                </a:solidFill>
                <a:latin typeface="Aptos"/>
                <a:cs typeface="Calibri"/>
                <a:hlinkClick r:id="rId5"/>
              </a:rPr>
              <a:t>SF4097</a:t>
            </a:r>
            <a:r>
              <a:rPr lang="en-US" b="0">
                <a:solidFill>
                  <a:srgbClr val="000000"/>
                </a:solidFill>
                <a:latin typeface="Aptos"/>
                <a:cs typeface="Calibri"/>
              </a:rPr>
              <a:t> – </a:t>
            </a:r>
            <a:r>
              <a:rPr lang="en-US" b="0">
                <a:solidFill>
                  <a:srgbClr val="000000"/>
                </a:solidFill>
                <a:latin typeface="Aptos"/>
                <a:cs typeface="Calibri"/>
                <a:hlinkClick r:id="rId6"/>
              </a:rPr>
              <a:t>Chapter 114</a:t>
            </a:r>
            <a:r>
              <a:rPr lang="en-US" b="0">
                <a:solidFill>
                  <a:srgbClr val="000000"/>
                </a:solidFill>
                <a:latin typeface="Aptos"/>
                <a:cs typeface="Calibri"/>
              </a:rPr>
              <a:t>)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en-US" sz="2200" b="0">
                <a:solidFill>
                  <a:srgbClr val="1A1A1A"/>
                </a:solidFill>
                <a:latin typeface="Aptos"/>
                <a:cs typeface="Calibri"/>
              </a:rPr>
              <a:t>Bans health insurance plans from excluding/restricting coverage of gender-affirming care.</a:t>
            </a:r>
            <a:endParaRPr lang="en-US" sz="2200">
              <a:solidFill>
                <a:srgbClr val="000000"/>
              </a:solidFill>
              <a:latin typeface="Aptos"/>
              <a:cs typeface="Calibri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Char char="•"/>
            </a:pPr>
            <a:r>
              <a:rPr lang="en-US" sz="2200" b="0">
                <a:solidFill>
                  <a:srgbClr val="1A1A1A"/>
                </a:solidFill>
                <a:latin typeface="Aptos"/>
                <a:cs typeface="Calibri"/>
              </a:rPr>
              <a:t>Illegal to deny medical care due to medical debt, to include medical debt in a credit report, or to hold a spouse responsible for paying medical debt.</a:t>
            </a:r>
            <a:endParaRPr lang="en-US" sz="2200">
              <a:latin typeface="Aptos"/>
            </a:endParaRPr>
          </a:p>
          <a:p>
            <a:pPr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Jobs &amp; Workforce Development Omnibus </a:t>
            </a:r>
            <a:r>
              <a:rPr lang="en-US" b="0">
                <a:solidFill>
                  <a:srgbClr val="000000"/>
                </a:solidFill>
                <a:ea typeface="+mn-lt"/>
                <a:cs typeface="+mn-lt"/>
              </a:rPr>
              <a:t>(</a:t>
            </a:r>
            <a:r>
              <a:rPr lang="en-US" b="0">
                <a:solidFill>
                  <a:srgbClr val="1A1A1A"/>
                </a:solidFill>
                <a:ea typeface="+mn-lt"/>
                <a:cs typeface="+mn-lt"/>
                <a:hlinkClick r:id="rId7"/>
              </a:rPr>
              <a:t>SF5289</a:t>
            </a:r>
            <a:r>
              <a:rPr lang="en-US" b="0">
                <a:solidFill>
                  <a:srgbClr val="000000"/>
                </a:solidFill>
                <a:ea typeface="+mn-lt"/>
                <a:cs typeface="+mn-lt"/>
              </a:rPr>
              <a:t> – </a:t>
            </a:r>
            <a:r>
              <a:rPr lang="en-US" b="0">
                <a:solidFill>
                  <a:srgbClr val="1A1A1A"/>
                </a:solidFill>
                <a:ea typeface="+mn-lt"/>
                <a:cs typeface="+mn-lt"/>
                <a:hlinkClick r:id="rId8"/>
              </a:rPr>
              <a:t>Chapter 120</a:t>
            </a:r>
            <a:r>
              <a:rPr lang="en-US" b="0">
                <a:solidFill>
                  <a:srgbClr val="000000"/>
                </a:solidFill>
                <a:ea typeface="+mn-lt"/>
                <a:cs typeface="+mn-lt"/>
              </a:rPr>
              <a:t>): </a:t>
            </a: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 marL="342900" indent="-342900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har char="•"/>
            </a:pPr>
            <a:r>
              <a:rPr lang="en-US" sz="2200" b="0">
                <a:solidFill>
                  <a:srgbClr val="000000"/>
                </a:solidFill>
                <a:ea typeface="+mn-lt"/>
                <a:cs typeface="+mn-lt"/>
              </a:rPr>
              <a:t>$1 M/ FY25 for WomenVenture to continue Child Care work</a:t>
            </a:r>
            <a:endParaRPr lang="en-US" sz="22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>
                <a:latin typeface="+mj-lt"/>
              </a:rPr>
              <a:t>Judiciary Omnibus </a:t>
            </a:r>
            <a:r>
              <a:rPr lang="en-US" b="0">
                <a:latin typeface="+mj-lt"/>
              </a:rPr>
              <a:t>(</a:t>
            </a:r>
            <a:r>
              <a:rPr lang="en-US" b="0">
                <a:latin typeface="+mj-lt"/>
                <a:hlinkClick r:id="rId9"/>
              </a:rPr>
              <a:t>HF5216</a:t>
            </a:r>
            <a:r>
              <a:rPr lang="en-US" b="0">
                <a:latin typeface="+mj-lt"/>
              </a:rPr>
              <a:t> – </a:t>
            </a:r>
            <a:r>
              <a:rPr lang="en-US" b="0">
                <a:latin typeface="+mj-lt"/>
                <a:hlinkClick r:id="rId10"/>
              </a:rPr>
              <a:t>Chapter 123</a:t>
            </a:r>
            <a:r>
              <a:rPr lang="en-US" b="0">
                <a:latin typeface="+mj-lt"/>
              </a:rPr>
              <a:t>): 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0"/>
              <a:t>Prohibits a private entity (including HOAs) from prohibiting or unreasonably restricting child care under a family and group family child care provider license.</a:t>
            </a:r>
          </a:p>
        </p:txBody>
      </p:sp>
    </p:spTree>
    <p:extLst>
      <p:ext uri="{BB962C8B-B14F-4D97-AF65-F5344CB8AC3E}">
        <p14:creationId xmlns:p14="http://schemas.microsoft.com/office/powerpoint/2010/main" val="343953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EB2BB5-6341-285F-B5B9-E6345D211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248" y="525982"/>
            <a:ext cx="4282983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Advocacy Groups &amp; Legislative Summaries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F14B4D0B-DCF2-7415-3A87-CDCE03127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3" t="-18300" r="30874" b="40181"/>
          <a:stretch/>
        </p:blipFill>
        <p:spPr>
          <a:xfrm>
            <a:off x="4348985" y="695632"/>
            <a:ext cx="1158129" cy="8610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1E57A1-739B-C2BE-9669-132AB36B58EF}"/>
              </a:ext>
            </a:extLst>
          </p:cNvPr>
          <p:cNvSpPr txBox="1"/>
          <p:nvPr/>
        </p:nvSpPr>
        <p:spPr>
          <a:xfrm>
            <a:off x="77335" y="2315815"/>
            <a:ext cx="5616098" cy="27685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hlinkClick r:id="rId3"/>
              </a:rPr>
              <a:t>Child Care Aware of Minnesota</a:t>
            </a:r>
            <a:endParaRPr lang="en-US" sz="2400"/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,Sans-Serif" panose="020B0604020202020204" pitchFamily="34" charset="0"/>
              <a:buChar char="•"/>
            </a:pPr>
            <a:r>
              <a:rPr lang="en-US" sz="2400">
                <a:latin typeface="Aptos"/>
                <a:cs typeface="Arial"/>
              </a:rPr>
              <a:t>Early Childhood Education Advocates</a:t>
            </a: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,Sans-Serif" panose="020B0604020202020204" pitchFamily="34" charset="0"/>
              <a:buChar char="•"/>
            </a:pPr>
            <a:r>
              <a:rPr lang="en-US" sz="2400">
                <a:latin typeface="Aptos"/>
                <a:cs typeface="Arial"/>
                <a:hlinkClick r:id="rId4"/>
              </a:rPr>
              <a:t>NAMI Minnesota</a:t>
            </a:r>
            <a:r>
              <a:rPr lang="en-US" sz="2400">
                <a:latin typeface="Aptos"/>
                <a:cs typeface="Arial"/>
              </a:rPr>
              <a:t>: Mental Health</a:t>
            </a:r>
            <a:endParaRPr lang="en-US" sz="2400">
              <a:latin typeface="Aptos"/>
            </a:endParaRPr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hlinkClick r:id="rId5"/>
              </a:rPr>
              <a:t>MN Budget Project</a:t>
            </a:r>
            <a:endParaRPr lang="en-US" sz="2400"/>
          </a:p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hlinkClick r:id="rId6"/>
              </a:rPr>
              <a:t>MN Prenatal to Three Coalition</a:t>
            </a:r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5CBE2C-4325-A8EE-BE0C-B9A3D6E4CFC7}"/>
              </a:ext>
            </a:extLst>
          </p:cNvPr>
          <p:cNvSpPr txBox="1"/>
          <p:nvPr/>
        </p:nvSpPr>
        <p:spPr>
          <a:xfrm>
            <a:off x="6096567" y="1558511"/>
            <a:ext cx="5359095" cy="37568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/>
              <a:t>This Legislative Summary was curated with the help of and in reference to the work of many early childhood and family organizations and agencies. </a:t>
            </a:r>
            <a:endParaRPr lang="en-US"/>
          </a:p>
          <a:p>
            <a:endParaRPr lang="en-US" sz="2400"/>
          </a:p>
          <a:p>
            <a:r>
              <a:rPr lang="en-US" sz="2400"/>
              <a:t>We are grateful for the providers, caregivers, and advocates who worked tirelessly to support provisions to improve child and family health outcomes in Minnesota.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2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EB2BB5-6341-285F-B5B9-E6345D211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54" y="439635"/>
            <a:ext cx="9750445" cy="13633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>
                <a:latin typeface="+mj-lt"/>
                <a:ea typeface="+mj-ea"/>
                <a:cs typeface="+mj-cs"/>
              </a:rPr>
              <a:t>2024 Legislative Session, Bills Passed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8D8B0-70F6-3D66-5E0C-66C88586D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335" y="2206587"/>
            <a:ext cx="5821174" cy="4155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“Mega-Omnibus”</a:t>
            </a:r>
            <a:endParaRPr lang="en-US" sz="2000" b="0"/>
          </a:p>
          <a:p>
            <a:pPr marL="342900" indent="-28575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b="0"/>
              <a:t>Taxes (</a:t>
            </a:r>
            <a:r>
              <a:rPr lang="en-US" sz="2200" b="0">
                <a:hlinkClick r:id="rId2"/>
              </a:rPr>
              <a:t>HF5247</a:t>
            </a:r>
            <a:r>
              <a:rPr lang="en-US" sz="2200" b="0"/>
              <a:t> – </a:t>
            </a:r>
            <a:r>
              <a:rPr lang="en-US" sz="2200" b="0">
                <a:hlinkClick r:id="rId3"/>
              </a:rPr>
              <a:t>Chapter 127</a:t>
            </a:r>
            <a:r>
              <a:rPr lang="en-US" sz="2200" b="0"/>
              <a:t>)</a:t>
            </a:r>
          </a:p>
          <a:p>
            <a:pPr marL="342900" indent="-28575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b="0"/>
              <a:t>Transportation, Housing &amp; Labor </a:t>
            </a:r>
          </a:p>
          <a:p>
            <a:pPr marL="57150">
              <a:spcBef>
                <a:spcPts val="0"/>
              </a:spcBef>
            </a:pPr>
            <a:r>
              <a:rPr lang="en-US" sz="2200" b="0"/>
              <a:t> (</a:t>
            </a:r>
            <a:r>
              <a:rPr lang="en-US" sz="2200" b="0">
                <a:hlinkClick r:id="rId4"/>
              </a:rPr>
              <a:t>HF5242</a:t>
            </a:r>
            <a:r>
              <a:rPr lang="en-US" sz="2200" b="0"/>
              <a:t>)</a:t>
            </a:r>
            <a:endParaRPr lang="en-US" sz="2200"/>
          </a:p>
          <a:p>
            <a:pPr marL="342900" indent="-28575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b="0"/>
              <a:t>Health Scope of Practice (HF4247)</a:t>
            </a:r>
            <a:endParaRPr lang="en-US" sz="2200"/>
          </a:p>
          <a:p>
            <a:pPr marL="342900" indent="-28575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b="0"/>
              <a:t>Health &amp; Human Services (</a:t>
            </a:r>
            <a:r>
              <a:rPr lang="en-US" sz="2200" b="0">
                <a:hlinkClick r:id="rId5"/>
              </a:rPr>
              <a:t>SF4699</a:t>
            </a:r>
            <a:r>
              <a:rPr lang="en-US" sz="2200" b="0"/>
              <a:t>)</a:t>
            </a:r>
          </a:p>
          <a:p>
            <a:pPr marL="342900" indent="-28575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b="0"/>
              <a:t>Licensing Scope of Practice (</a:t>
            </a:r>
            <a:r>
              <a:rPr lang="en-US" sz="2200" b="0">
                <a:hlinkClick r:id="rId6"/>
              </a:rPr>
              <a:t>HF4247</a:t>
            </a:r>
            <a:r>
              <a:rPr lang="en-US" sz="2200" b="0"/>
              <a:t>)</a:t>
            </a:r>
          </a:p>
          <a:p>
            <a:pPr marL="342900" indent="-28575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b="0"/>
              <a:t>Higher Education </a:t>
            </a:r>
          </a:p>
          <a:p>
            <a:pPr marL="57150">
              <a:spcBef>
                <a:spcPts val="0"/>
              </a:spcBef>
            </a:pPr>
            <a:r>
              <a:rPr lang="en-US" sz="2200" b="0"/>
              <a:t> (</a:t>
            </a:r>
            <a:r>
              <a:rPr lang="en-US" sz="2200" b="0">
                <a:hlinkClick r:id="rId7"/>
              </a:rPr>
              <a:t>HF4024</a:t>
            </a:r>
            <a:r>
              <a:rPr lang="en-US" sz="2200" b="0"/>
              <a:t> – </a:t>
            </a:r>
            <a:r>
              <a:rPr lang="en-US" sz="2200" b="0">
                <a:hlinkClick r:id="rId8"/>
              </a:rPr>
              <a:t>Chapter 124</a:t>
            </a:r>
            <a:r>
              <a:rPr lang="en-US" sz="2200" b="0"/>
              <a:t>)</a:t>
            </a:r>
            <a:endParaRPr lang="en-US" sz="2200"/>
          </a:p>
          <a:p>
            <a:pPr marL="342900" indent="-28575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b="0"/>
              <a:t>Energy &amp; Agriculture </a:t>
            </a:r>
          </a:p>
          <a:p>
            <a:pPr marL="57150">
              <a:spcBef>
                <a:spcPts val="0"/>
              </a:spcBef>
            </a:pPr>
            <a:r>
              <a:rPr lang="en-US" sz="2200" b="0"/>
              <a:t> (</a:t>
            </a:r>
            <a:r>
              <a:rPr lang="en-US" sz="2200" b="0">
                <a:hlinkClick r:id="rId9"/>
              </a:rPr>
              <a:t>SF4942</a:t>
            </a:r>
            <a:r>
              <a:rPr lang="en-US" sz="2200" b="0"/>
              <a:t> – </a:t>
            </a:r>
            <a:r>
              <a:rPr lang="en-US" sz="2200" b="0">
                <a:hlinkClick r:id="rId10"/>
              </a:rPr>
              <a:t>Chapter 126</a:t>
            </a:r>
            <a:r>
              <a:rPr lang="en-US" sz="2200" b="0"/>
              <a:t>)</a:t>
            </a:r>
            <a:endParaRPr lang="en-US" sz="2200"/>
          </a:p>
          <a:p>
            <a:pPr marL="342900" indent="-28575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b="0"/>
              <a:t>Human Services Budget </a:t>
            </a:r>
          </a:p>
          <a:p>
            <a:pPr marL="57150">
              <a:spcBef>
                <a:spcPts val="0"/>
              </a:spcBef>
            </a:pPr>
            <a:r>
              <a:rPr lang="en-US" sz="2200" b="0"/>
              <a:t> (</a:t>
            </a:r>
            <a:r>
              <a:rPr lang="en-US" sz="2200" b="0">
                <a:hlinkClick r:id="rId11"/>
              </a:rPr>
              <a:t>SF5335</a:t>
            </a:r>
            <a:r>
              <a:rPr lang="en-US" sz="2200" b="0"/>
              <a:t> – </a:t>
            </a:r>
            <a:r>
              <a:rPr lang="en-US" sz="2200" b="0">
                <a:hlinkClick r:id="rId12"/>
              </a:rPr>
              <a:t>Chapter 125</a:t>
            </a:r>
            <a:r>
              <a:rPr lang="en-US" sz="2200" b="0"/>
              <a:t>)</a:t>
            </a:r>
            <a:endParaRPr lang="en-US" sz="2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1E57A1-739B-C2BE-9669-132AB36B58EF}"/>
              </a:ext>
            </a:extLst>
          </p:cNvPr>
          <p:cNvSpPr txBox="1"/>
          <p:nvPr/>
        </p:nvSpPr>
        <p:spPr>
          <a:xfrm>
            <a:off x="3514" y="2289384"/>
            <a:ext cx="6504635" cy="36317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/>
              <a:t>African American Family Preservation Act</a:t>
            </a:r>
            <a:endParaRPr lang="en-US" sz="2200" b="1"/>
          </a:p>
          <a:p>
            <a:r>
              <a:rPr lang="en-US" sz="2200"/>
              <a:t> (</a:t>
            </a:r>
            <a:r>
              <a:rPr lang="en-US" sz="2200">
                <a:hlinkClick r:id="rId13"/>
              </a:rPr>
              <a:t>SF0716</a:t>
            </a:r>
            <a:r>
              <a:rPr lang="en-US" sz="2200"/>
              <a:t> – </a:t>
            </a:r>
            <a:r>
              <a:rPr lang="en-US" sz="2200">
                <a:hlinkClick r:id="rId14"/>
              </a:rPr>
              <a:t>Chapter 117</a:t>
            </a:r>
            <a:r>
              <a:rPr lang="en-US" sz="2200"/>
              <a:t>)</a:t>
            </a:r>
            <a:endParaRPr lang="en-US" sz="2200" b="1"/>
          </a:p>
          <a:p>
            <a:pPr marL="342900" indent="-342900">
              <a:buFont typeface="Arial"/>
              <a:buChar char="•"/>
            </a:pPr>
            <a:r>
              <a:rPr lang="en-US" sz="2400" b="1">
                <a:ea typeface="+mn-lt"/>
                <a:cs typeface="+mn-lt"/>
              </a:rPr>
              <a:t>Commerce Omnibus</a:t>
            </a:r>
            <a:endParaRPr lang="en-US" sz="2200">
              <a:ea typeface="+mn-lt"/>
              <a:cs typeface="+mn-lt"/>
            </a:endParaRPr>
          </a:p>
          <a:p>
            <a:r>
              <a:rPr lang="en-US" sz="2200">
                <a:ea typeface="+mn-lt"/>
                <a:cs typeface="+mn-lt"/>
              </a:rPr>
              <a:t> (</a:t>
            </a:r>
            <a:r>
              <a:rPr lang="en-US" sz="2200">
                <a:ea typeface="+mn-lt"/>
                <a:cs typeface="+mn-lt"/>
                <a:hlinkClick r:id="rId15"/>
              </a:rPr>
              <a:t>SF4097</a:t>
            </a:r>
            <a:r>
              <a:rPr lang="en-US" sz="2200">
                <a:ea typeface="+mn-lt"/>
                <a:cs typeface="+mn-lt"/>
              </a:rPr>
              <a:t> – </a:t>
            </a:r>
            <a:r>
              <a:rPr lang="en-US" sz="2200">
                <a:ea typeface="+mn-lt"/>
                <a:cs typeface="+mn-lt"/>
                <a:hlinkClick r:id="rId16"/>
              </a:rPr>
              <a:t>Chapter 114</a:t>
            </a:r>
            <a:r>
              <a:rPr lang="en-US" sz="2200">
                <a:ea typeface="+mn-lt"/>
                <a:cs typeface="+mn-lt"/>
              </a:rPr>
              <a:t>)</a:t>
            </a:r>
            <a:endParaRPr lang="en-US" sz="2200"/>
          </a:p>
          <a:p>
            <a:pPr marL="342900" indent="-342900">
              <a:buFont typeface="Arial"/>
              <a:buChar char="•"/>
            </a:pPr>
            <a:r>
              <a:rPr lang="en-US" sz="2400" b="1"/>
              <a:t>Children &amp; Families, Education &amp; Licensing</a:t>
            </a:r>
            <a:endParaRPr lang="en-US" sz="2400" b="1">
              <a:solidFill>
                <a:srgbClr val="000000"/>
              </a:solidFill>
            </a:endParaRPr>
          </a:p>
          <a:p>
            <a:r>
              <a:rPr lang="en-US" sz="2200">
                <a:solidFill>
                  <a:schemeClr val="accent4">
                    <a:lumMod val="75000"/>
                  </a:schemeClr>
                </a:solidFill>
              </a:rPr>
              <a:t> 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HF5237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</a:rPr>
              <a:t>– 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Chapter 115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en-US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/>
              <a:t>Jobs &amp; Workforce Development</a:t>
            </a:r>
          </a:p>
          <a:p>
            <a:r>
              <a:rPr lang="en-US" sz="2200"/>
              <a:t> (</a:t>
            </a:r>
            <a:r>
              <a:rPr lang="en-US" sz="2200">
                <a:hlinkClick r:id="rId20"/>
              </a:rPr>
              <a:t>SF5289</a:t>
            </a:r>
            <a:r>
              <a:rPr lang="en-US" sz="2200" b="0"/>
              <a:t> – </a:t>
            </a:r>
            <a:r>
              <a:rPr lang="en-US" sz="2200" b="0">
                <a:hlinkClick r:id="rId21"/>
              </a:rPr>
              <a:t>Chapter 120</a:t>
            </a:r>
            <a:r>
              <a:rPr lang="en-US" sz="2200" b="0"/>
              <a:t>)</a:t>
            </a:r>
            <a:endParaRPr lang="en-US"/>
          </a:p>
          <a:p>
            <a:pPr marL="342900" indent="-342900">
              <a:buFont typeface="Arial"/>
              <a:buChar char="•"/>
            </a:pPr>
            <a:r>
              <a:rPr lang="en-US" sz="2400" b="1"/>
              <a:t>Judiciary Omnibus</a:t>
            </a:r>
            <a:endParaRPr lang="en-US" sz="2400" b="1">
              <a:solidFill>
                <a:srgbClr val="000000"/>
              </a:solidFill>
            </a:endParaRPr>
          </a:p>
          <a:p>
            <a:r>
              <a:rPr lang="en-US" sz="2200">
                <a:solidFill>
                  <a:schemeClr val="accent4">
                    <a:lumMod val="75000"/>
                  </a:schemeClr>
                </a:solidFill>
              </a:rPr>
              <a:t> 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HF5216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Chapter 123</a:t>
            </a:r>
            <a:r>
              <a:rPr lang="en-US" sz="2200" b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1" name="Picture 10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F14B4D0B-DCF2-7415-3A87-CDCE03127538}"/>
              </a:ext>
            </a:extLst>
          </p:cNvPr>
          <p:cNvPicPr>
            <a:picLocks noChangeAspect="1"/>
          </p:cNvPicPr>
          <p:nvPr/>
        </p:nvPicPr>
        <p:blipFill rotWithShape="1">
          <a:blip r:embed="rId24"/>
          <a:srcRect l="19743" t="-18300" r="30874" b="40181"/>
          <a:stretch/>
        </p:blipFill>
        <p:spPr>
          <a:xfrm>
            <a:off x="341187" y="384770"/>
            <a:ext cx="1451067" cy="107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01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F14B4D0B-DCF2-7415-3A87-CDCE03127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3" t="-18300" r="30874" b="40181"/>
          <a:stretch/>
        </p:blipFill>
        <p:spPr>
          <a:xfrm>
            <a:off x="341187" y="384770"/>
            <a:ext cx="1451067" cy="107883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F7321E1-0046-E935-2687-2726787D581B}"/>
              </a:ext>
            </a:extLst>
          </p:cNvPr>
          <p:cNvSpPr txBox="1">
            <a:spLocks/>
          </p:cNvSpPr>
          <p:nvPr/>
        </p:nvSpPr>
        <p:spPr>
          <a:xfrm>
            <a:off x="1792253" y="240653"/>
            <a:ext cx="9902828" cy="166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“Mega-Omnibus” Bill</a:t>
            </a:r>
          </a:p>
          <a:p>
            <a:r>
              <a:rPr lang="en-US" sz="2400" b="0">
                <a:latin typeface="+mn-lt"/>
              </a:rPr>
              <a:t>Taxes; Higher Education; Energy &amp; Agriculture; Transportation; Health &amp; Human Services; Human Services Licensing (</a:t>
            </a:r>
            <a:r>
              <a:rPr lang="en-US" sz="2400" b="0">
                <a:latin typeface="+mn-lt"/>
                <a:hlinkClick r:id="rId3"/>
              </a:rPr>
              <a:t>HF 5247 </a:t>
            </a:r>
            <a:r>
              <a:rPr lang="en-US" sz="2400" b="0">
                <a:latin typeface="+mn-lt"/>
              </a:rPr>
              <a:t>– </a:t>
            </a:r>
            <a:r>
              <a:rPr lang="en-US" sz="2400" b="0">
                <a:latin typeface="+mn-lt"/>
                <a:hlinkClick r:id="rId4"/>
              </a:rPr>
              <a:t>Chapter 127</a:t>
            </a:r>
            <a:r>
              <a:rPr lang="en-US" sz="2400" b="0">
                <a:latin typeface="+mn-lt"/>
              </a:rPr>
              <a:t>)</a:t>
            </a:r>
            <a:endParaRPr lang="en-US" sz="240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B73C5-E3E0-DC24-64CE-2B81E60C384A}"/>
              </a:ext>
            </a:extLst>
          </p:cNvPr>
          <p:cNvSpPr txBox="1">
            <a:spLocks/>
          </p:cNvSpPr>
          <p:nvPr/>
        </p:nvSpPr>
        <p:spPr>
          <a:xfrm>
            <a:off x="5584754" y="2203078"/>
            <a:ext cx="5842661" cy="39654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/>
            <a:endParaRPr lang="en-US" sz="1800" b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06761A-CDE8-79E7-B2F9-186988FBF3B8}"/>
              </a:ext>
            </a:extLst>
          </p:cNvPr>
          <p:cNvSpPr txBox="1">
            <a:spLocks/>
          </p:cNvSpPr>
          <p:nvPr/>
        </p:nvSpPr>
        <p:spPr>
          <a:xfrm>
            <a:off x="1576" y="2202312"/>
            <a:ext cx="6379962" cy="37937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/>
            <a:r>
              <a:rPr lang="en-US" sz="2800">
                <a:latin typeface="+mj-lt"/>
              </a:rPr>
              <a:t>Health &amp; Human Services </a:t>
            </a:r>
            <a:r>
              <a:rPr lang="en-US" sz="2800" b="0">
                <a:latin typeface="+mj-lt"/>
              </a:rPr>
              <a:t>(</a:t>
            </a:r>
            <a:r>
              <a:rPr lang="en-US" sz="2800" b="0">
                <a:latin typeface="+mj-lt"/>
                <a:hlinkClick r:id="rId5"/>
              </a:rPr>
              <a:t>SF4699</a:t>
            </a:r>
            <a:r>
              <a:rPr lang="en-US" sz="2800" b="0">
                <a:latin typeface="+mj-lt"/>
              </a:rPr>
              <a:t>)</a:t>
            </a:r>
            <a:endParaRPr lang="en-US" sz="2800" b="0" i="0">
              <a:solidFill>
                <a:srgbClr val="242424"/>
              </a:solidFill>
              <a:effectLst/>
              <a:highlight>
                <a:srgbClr val="FFFFFF"/>
              </a:highlight>
              <a:latin typeface="+mj-lt"/>
            </a:endParaRP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</a:rPr>
              <a:t>American Indian-Focused Birth Center Planning Grant: </a:t>
            </a:r>
            <a:r>
              <a:rPr lang="en-US" sz="2200" b="0">
                <a:solidFill>
                  <a:srgbClr val="000000"/>
                </a:solidFill>
              </a:rPr>
              <a:t>$368,000/FY25</a:t>
            </a: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</a:rPr>
              <a:t>African American-Focused Homeplace Planning Grant: </a:t>
            </a:r>
            <a:r>
              <a:rPr lang="en-US" sz="2200" b="0">
                <a:solidFill>
                  <a:srgbClr val="000000"/>
                </a:solidFill>
              </a:rPr>
              <a:t>$263,000/FY25</a:t>
            </a: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US" sz="2200" i="0">
                <a:solidFill>
                  <a:srgbClr val="000000"/>
                </a:solidFill>
                <a:effectLst/>
              </a:rPr>
              <a:t>Evaluation of Statewide Health Care Needs &amp; Capacity: </a:t>
            </a:r>
            <a:r>
              <a:rPr lang="en-US" sz="2200" b="0" i="0">
                <a:solidFill>
                  <a:srgbClr val="000000"/>
                </a:solidFill>
                <a:effectLst/>
              </a:rPr>
              <a:t>$250,000/FY25</a:t>
            </a: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00000"/>
                </a:solidFill>
              </a:rPr>
              <a:t>Stillbirth Prevention Grant: </a:t>
            </a:r>
            <a:r>
              <a:rPr lang="en-US" sz="2200" b="0">
                <a:solidFill>
                  <a:srgbClr val="000000"/>
                </a:solidFill>
              </a:rPr>
              <a:t>$210,000/FY25</a:t>
            </a: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US" sz="2200" b="1">
                <a:solidFill>
                  <a:srgbClr val="000000"/>
                </a:solidFill>
              </a:rPr>
              <a:t>Chosen Vessels Midwifery Services: </a:t>
            </a:r>
            <a:r>
              <a:rPr lang="en-US" sz="2200" b="0">
                <a:solidFill>
                  <a:srgbClr val="000000"/>
                </a:solidFill>
              </a:rPr>
              <a:t>$263,000/FY25</a:t>
            </a:r>
            <a:endParaRPr lang="en-US" sz="2200" b="0" i="0">
              <a:solidFill>
                <a:srgbClr val="000000"/>
              </a:solidFill>
              <a:effectLst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52A951-5AA0-1F21-6997-CED006B92EBD}"/>
              </a:ext>
            </a:extLst>
          </p:cNvPr>
          <p:cNvSpPr txBox="1"/>
          <p:nvPr/>
        </p:nvSpPr>
        <p:spPr>
          <a:xfrm>
            <a:off x="5722188" y="2192868"/>
            <a:ext cx="5733787" cy="38164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285750">
              <a:buFont typeface="Arial" panose="020B0604020202020204" pitchFamily="34" charset="0"/>
              <a:buChar char="•"/>
            </a:pPr>
            <a:r>
              <a:rPr lang="en-US" sz="2200" b="1" i="0">
                <a:solidFill>
                  <a:srgbClr val="000000"/>
                </a:solidFill>
                <a:effectLst/>
              </a:rPr>
              <a:t>Office of Emergency Medical Services </a:t>
            </a:r>
            <a:r>
              <a:rPr lang="en-US" sz="2200" i="0">
                <a:solidFill>
                  <a:srgbClr val="000000"/>
                </a:solidFill>
                <a:effectLst/>
              </a:rPr>
              <a:t>established</a:t>
            </a: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US" sz="2200" b="1" i="0">
                <a:solidFill>
                  <a:srgbClr val="000000"/>
                </a:solidFill>
                <a:effectLst/>
              </a:rPr>
              <a:t>Maternal &amp; Infant Health Report: </a:t>
            </a:r>
            <a:r>
              <a:rPr lang="en-US" sz="2200" b="0" i="0">
                <a:solidFill>
                  <a:srgbClr val="000000"/>
                </a:solidFill>
                <a:effectLst/>
              </a:rPr>
              <a:t>to include number of people enrolled in MA during the perinatal period, percentage who received services/experienced complications, including race and ethnicity</a:t>
            </a: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US" sz="2200" b="1" i="0">
                <a:solidFill>
                  <a:srgbClr val="000000"/>
                </a:solidFill>
                <a:effectLst/>
              </a:rPr>
              <a:t>Community Health Needs Assessment &amp; Health Improvement Implementation</a:t>
            </a: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US" sz="2200" b="1" i="0">
                <a:solidFill>
                  <a:srgbClr val="242424"/>
                </a:solidFill>
                <a:effectLst/>
              </a:rPr>
              <a:t>Stillbirth Prevention Through Tracking Fetal Movement Pilot</a:t>
            </a:r>
          </a:p>
        </p:txBody>
      </p:sp>
    </p:spTree>
    <p:extLst>
      <p:ext uri="{BB962C8B-B14F-4D97-AF65-F5344CB8AC3E}">
        <p14:creationId xmlns:p14="http://schemas.microsoft.com/office/powerpoint/2010/main" val="302053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F14B4D0B-DCF2-7415-3A87-CDCE03127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3" t="-18300" r="30874" b="40181"/>
          <a:stretch/>
        </p:blipFill>
        <p:spPr>
          <a:xfrm>
            <a:off x="341187" y="384770"/>
            <a:ext cx="1451067" cy="107883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F7321E1-0046-E935-2687-2726787D581B}"/>
              </a:ext>
            </a:extLst>
          </p:cNvPr>
          <p:cNvSpPr txBox="1">
            <a:spLocks/>
          </p:cNvSpPr>
          <p:nvPr/>
        </p:nvSpPr>
        <p:spPr>
          <a:xfrm>
            <a:off x="1792253" y="240653"/>
            <a:ext cx="9902828" cy="166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“Mega-Omnibus” Bill (continued)</a:t>
            </a:r>
          </a:p>
          <a:p>
            <a:r>
              <a:rPr lang="en-US" sz="2400" b="0">
                <a:latin typeface="+mn-lt"/>
              </a:rPr>
              <a:t>Taxes; Higher Education; Energy &amp; Agriculture; Transportation; Health &amp; Human Services; Human Services Licensing (</a:t>
            </a:r>
            <a:r>
              <a:rPr lang="en-US" sz="2400" b="0">
                <a:latin typeface="+mn-lt"/>
                <a:hlinkClick r:id="rId3"/>
              </a:rPr>
              <a:t>HF 5247 </a:t>
            </a:r>
            <a:r>
              <a:rPr lang="en-US" sz="2400" b="0">
                <a:latin typeface="+mn-lt"/>
              </a:rPr>
              <a:t>– </a:t>
            </a:r>
            <a:r>
              <a:rPr lang="en-US" sz="2400" b="0">
                <a:latin typeface="+mn-lt"/>
                <a:hlinkClick r:id="rId4"/>
              </a:rPr>
              <a:t>Chapter 127</a:t>
            </a:r>
            <a:r>
              <a:rPr lang="en-US" sz="2400" b="0">
                <a:latin typeface="+mn-lt"/>
              </a:rPr>
              <a:t>)</a:t>
            </a:r>
            <a:endParaRPr lang="en-US" sz="240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B73C5-E3E0-DC24-64CE-2B81E60C384A}"/>
              </a:ext>
            </a:extLst>
          </p:cNvPr>
          <p:cNvSpPr txBox="1">
            <a:spLocks/>
          </p:cNvSpPr>
          <p:nvPr/>
        </p:nvSpPr>
        <p:spPr>
          <a:xfrm>
            <a:off x="-4684" y="2203079"/>
            <a:ext cx="5990772" cy="46510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/>
            <a:r>
              <a:rPr lang="en-US" sz="2600" dirty="0">
                <a:latin typeface="+mj-lt"/>
              </a:rPr>
              <a:t>Human Services </a:t>
            </a:r>
            <a:r>
              <a:rPr lang="en-US" sz="2600" b="0" dirty="0">
                <a:latin typeface="+mj-lt"/>
              </a:rPr>
              <a:t>(</a:t>
            </a:r>
            <a:r>
              <a:rPr lang="en-US" sz="2600" b="0" dirty="0">
                <a:latin typeface="+mj-lt"/>
                <a:hlinkClick r:id="rId5"/>
              </a:rPr>
              <a:t>SF5335</a:t>
            </a:r>
            <a:r>
              <a:rPr lang="en-US" sz="2600" b="0" dirty="0">
                <a:latin typeface="+mj-lt"/>
              </a:rPr>
              <a:t> – </a:t>
            </a:r>
            <a:r>
              <a:rPr lang="en-US" sz="2600" b="0" dirty="0">
                <a:latin typeface="+mj-lt"/>
                <a:hlinkClick r:id="rId6"/>
              </a:rPr>
              <a:t>Chapter 125</a:t>
            </a:r>
            <a:r>
              <a:rPr lang="en-US" sz="2600" b="0" dirty="0">
                <a:latin typeface="+mj-lt"/>
              </a:rPr>
              <a:t>)</a:t>
            </a:r>
          </a:p>
          <a:p>
            <a:pPr marL="57150">
              <a:spcBef>
                <a:spcPts val="500"/>
              </a:spcBef>
            </a:pPr>
            <a:r>
              <a:rPr lang="en-US" sz="2200" i="0" dirty="0">
                <a:solidFill>
                  <a:srgbClr val="000000"/>
                </a:solidFill>
                <a:effectLst/>
              </a:rPr>
              <a:t>1115 Medical Assistance Waiver</a:t>
            </a:r>
          </a:p>
          <a:p>
            <a:pPr marL="400050" indent="-34290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000" b="0" dirty="0">
                <a:solidFill>
                  <a:srgbClr val="000000"/>
                </a:solidFill>
              </a:rPr>
              <a:t>S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hort-Term enrollment assistance and coverage for prerelease care transition services to incarcerated individuals</a:t>
            </a:r>
          </a:p>
          <a:p>
            <a:pPr marL="400050" indent="-34290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0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</a:rPr>
              <a:t>Nutrition, housing, and other supports surrounding the Social Determinants of Health to be a covered service under </a:t>
            </a:r>
            <a:r>
              <a:rPr lang="en-US" sz="2000" b="0" dirty="0">
                <a:solidFill>
                  <a:srgbClr val="242424"/>
                </a:solidFill>
                <a:highlight>
                  <a:srgbClr val="FFFFFF"/>
                </a:highlight>
              </a:rPr>
              <a:t>MA.</a:t>
            </a:r>
            <a:endParaRPr lang="en-US" sz="2000" b="0" i="0" dirty="0">
              <a:solidFill>
                <a:srgbClr val="242424"/>
              </a:solidFill>
              <a:effectLst/>
              <a:highlight>
                <a:srgbClr val="FFFFFF"/>
              </a:highlight>
            </a:endParaRPr>
          </a:p>
          <a:p>
            <a:pPr marL="57150">
              <a:spcBef>
                <a:spcPts val="0"/>
              </a:spcBef>
            </a:pPr>
            <a:r>
              <a:rPr lang="en-US" sz="2200" i="0" dirty="0">
                <a:solidFill>
                  <a:srgbClr val="000000"/>
                </a:solidFill>
                <a:effectLst/>
                <a:latin typeface="+mj-lt"/>
              </a:rPr>
              <a:t>Mental &amp; Behavioral Health</a:t>
            </a:r>
          </a:p>
          <a:p>
            <a:pPr marL="400050" indent="-34290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000" b="0" dirty="0">
                <a:solidFill>
                  <a:srgbClr val="000000"/>
                </a:solidFill>
              </a:rPr>
              <a:t>Mental Health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Services rendered during/after Jan </a:t>
            </a:r>
            <a:r>
              <a:rPr lang="en-US" sz="2000" b="0" dirty="0">
                <a:solidFill>
                  <a:srgbClr val="000000"/>
                </a:solidFill>
              </a:rPr>
              <a:t>2025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to </a:t>
            </a:r>
            <a:r>
              <a:rPr lang="en-US" sz="2000" b="0" dirty="0">
                <a:solidFill>
                  <a:srgbClr val="000000"/>
                </a:solidFill>
              </a:rPr>
              <a:t>be </a:t>
            </a:r>
            <a:r>
              <a:rPr lang="en-US" sz="2000" b="0" dirty="0">
                <a:solidFill>
                  <a:srgbClr val="000000"/>
                </a:solidFill>
                <a:ea typeface="+mn-lt"/>
                <a:cs typeface="+mn-lt"/>
              </a:rPr>
              <a:t>reimbursed under the resource-based relative value scale (RBRVS) and</a:t>
            </a:r>
            <a:r>
              <a:rPr lang="en-US" sz="2000" b="0" i="0" dirty="0">
                <a:solidFill>
                  <a:srgbClr val="000000"/>
                </a:solidFill>
                <a:effectLst/>
                <a:ea typeface="+mn-lt"/>
                <a:cs typeface="+mn-lt"/>
              </a:rPr>
              <a:t> </a:t>
            </a:r>
            <a:r>
              <a:rPr lang="en-US" sz="2000" b="0" dirty="0">
                <a:solidFill>
                  <a:srgbClr val="000000"/>
                </a:solidFill>
                <a:ea typeface="+mn-lt"/>
                <a:cs typeface="+mn-lt"/>
              </a:rPr>
              <a:t>equal to </a:t>
            </a:r>
            <a:r>
              <a:rPr lang="en-US" sz="2000" b="0" i="0" dirty="0">
                <a:solidFill>
                  <a:srgbClr val="000000"/>
                </a:solidFill>
                <a:effectLst/>
                <a:ea typeface="+mn-lt"/>
                <a:cs typeface="+mn-lt"/>
              </a:rPr>
              <a:t>83</a:t>
            </a:r>
            <a:r>
              <a:rPr lang="en-US" sz="2000" b="0" dirty="0">
                <a:solidFill>
                  <a:srgbClr val="000000"/>
                </a:solidFill>
                <a:ea typeface="+mn-lt"/>
                <a:cs typeface="+mn-lt"/>
              </a:rPr>
              <a:t> percent </a:t>
            </a:r>
            <a:r>
              <a:rPr lang="en-US" sz="2000" b="0" i="0" dirty="0">
                <a:solidFill>
                  <a:srgbClr val="000000"/>
                </a:solidFill>
                <a:effectLst/>
                <a:ea typeface="+mn-lt"/>
                <a:cs typeface="+mn-lt"/>
              </a:rPr>
              <a:t>of </a:t>
            </a:r>
            <a:r>
              <a:rPr lang="en-US" sz="2000" b="0" dirty="0">
                <a:solidFill>
                  <a:srgbClr val="000000"/>
                </a:solidFill>
                <a:ea typeface="+mn-lt"/>
                <a:cs typeface="+mn-lt"/>
              </a:rPr>
              <a:t>the Medicare Physician Fee Schedule.</a:t>
            </a:r>
            <a:endParaRPr lang="en-US" sz="2000" b="0" i="0" dirty="0">
              <a:solidFill>
                <a:srgbClr val="000000"/>
              </a:solidFill>
              <a:effectLst/>
              <a:ea typeface="+mn-lt"/>
              <a:cs typeface="+mn-lt"/>
            </a:endParaRPr>
          </a:p>
          <a:p>
            <a:pPr marL="400050" indent="-342900"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000" b="0" i="0" dirty="0">
                <a:solidFill>
                  <a:srgbClr val="000000"/>
                </a:solidFill>
                <a:effectLst/>
              </a:rPr>
              <a:t>Mental Health Procedure Codes Simplification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F1C1BC29-F9AE-BF28-9100-FF08B937BD26}"/>
              </a:ext>
            </a:extLst>
          </p:cNvPr>
          <p:cNvSpPr txBox="1">
            <a:spLocks/>
          </p:cNvSpPr>
          <p:nvPr/>
        </p:nvSpPr>
        <p:spPr>
          <a:xfrm>
            <a:off x="5840494" y="2380272"/>
            <a:ext cx="5684692" cy="41606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/>
            <a:r>
              <a:rPr lang="en-US" sz="2200">
                <a:latin typeface="+mj-lt"/>
              </a:rPr>
              <a:t>Children’s Mental Health Grants</a:t>
            </a:r>
            <a:endParaRPr lang="en-US" sz="2200"/>
          </a:p>
          <a:p>
            <a:pPr marL="342900" indent="-285750">
              <a:spcBef>
                <a:spcPts val="200"/>
              </a:spcBef>
              <a:buFont typeface="Courier New" panose="020B0604020202020204" pitchFamily="34" charset="0"/>
              <a:buChar char="o"/>
            </a:pPr>
            <a:r>
              <a:rPr lang="en-US" sz="22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School-Linked Behavioral Health: $3 M/FY25</a:t>
            </a:r>
          </a:p>
          <a:p>
            <a:pPr marL="342900" indent="-285750">
              <a:spcBef>
                <a:spcPts val="200"/>
              </a:spcBef>
              <a:buFont typeface="Courier New" panose="020B0604020202020204" pitchFamily="34" charset="0"/>
              <a:buChar char="o"/>
            </a:pPr>
            <a:r>
              <a:rPr lang="en-US" sz="22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Respite Care Services: $2.65 M/FY25</a:t>
            </a:r>
          </a:p>
          <a:p>
            <a:pPr marL="342900" indent="-285750">
              <a:spcBef>
                <a:spcPts val="200"/>
              </a:spcBef>
              <a:buFont typeface="Courier New" panose="020B0604020202020204" pitchFamily="34" charset="0"/>
              <a:buChar char="o"/>
            </a:pPr>
            <a:r>
              <a:rPr lang="en-US" sz="22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Volunteers of America: $1.7 M/FY25</a:t>
            </a:r>
          </a:p>
          <a:p>
            <a:pPr marL="57150"/>
            <a:r>
              <a:rPr lang="en-US" sz="2200" i="0">
                <a:solidFill>
                  <a:srgbClr val="000000"/>
                </a:solidFill>
                <a:effectLst/>
                <a:latin typeface="Calibri"/>
                <a:cs typeface="Calibri"/>
              </a:rPr>
              <a:t>Medical Assistance Mental Health​ Benefit</a:t>
            </a:r>
            <a:r>
              <a:rPr lang="en-US" sz="22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: 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to develop MA benefit to provide residential mental health crisis stabilization​ for children</a:t>
            </a:r>
            <a:r>
              <a:rPr lang="en-US" sz="2000" b="0">
                <a:solidFill>
                  <a:srgbClr val="000000"/>
                </a:solidFill>
                <a:latin typeface="Calibri"/>
                <a:cs typeface="Calibri"/>
              </a:rPr>
              <a:t> &amp; 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First Episode​Psychosis Coordinated Specialty Care​ ($1.227 M/FY25)</a:t>
            </a:r>
          </a:p>
          <a:p>
            <a:pPr marL="57150"/>
            <a:r>
              <a:rPr lang="en-US" sz="2200" i="0">
                <a:solidFill>
                  <a:srgbClr val="000000"/>
                </a:solidFill>
                <a:effectLst/>
                <a:latin typeface="Calibri"/>
                <a:cs typeface="Calibri"/>
              </a:rPr>
              <a:t>Mental Health Services Provider Certification Pathway: 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children's intensive behavioral health, </a:t>
            </a:r>
            <a:r>
              <a:rPr lang="en-US" sz="2000" b="0">
                <a:solidFill>
                  <a:srgbClr val="000000"/>
                </a:solidFill>
                <a:latin typeface="Calibri"/>
                <a:cs typeface="Calibri"/>
              </a:rPr>
              <a:t>intensive 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nonresidential rehabilitative mental health</a:t>
            </a:r>
            <a:endParaRPr lang="en-US" sz="2000" b="0" i="0">
              <a:solidFill>
                <a:srgbClr val="000000"/>
              </a:solidFill>
              <a:effectLst/>
              <a:latin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642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F14B4D0B-DCF2-7415-3A87-CDCE03127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3" t="-18300" r="30874" b="40181"/>
          <a:stretch/>
        </p:blipFill>
        <p:spPr>
          <a:xfrm>
            <a:off x="341187" y="384770"/>
            <a:ext cx="1451067" cy="107883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F7321E1-0046-E935-2687-2726787D581B}"/>
              </a:ext>
            </a:extLst>
          </p:cNvPr>
          <p:cNvSpPr txBox="1">
            <a:spLocks/>
          </p:cNvSpPr>
          <p:nvPr/>
        </p:nvSpPr>
        <p:spPr>
          <a:xfrm>
            <a:off x="1792253" y="240653"/>
            <a:ext cx="9902828" cy="166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“Mega-Omnibus” Bill </a:t>
            </a:r>
            <a:r>
              <a:rPr lang="en-US" b="1">
                <a:ea typeface="+mj-lt"/>
                <a:cs typeface="+mj-lt"/>
              </a:rPr>
              <a:t>(continued)</a:t>
            </a:r>
            <a:endParaRPr lang="en-US" b="1"/>
          </a:p>
          <a:p>
            <a:r>
              <a:rPr lang="en-US" sz="2400" b="0">
                <a:latin typeface="+mn-lt"/>
              </a:rPr>
              <a:t>Taxes; Higher Education; Energy &amp; Agriculture; Transportation; Health &amp; Human Services; Human Services Licensing (</a:t>
            </a:r>
            <a:r>
              <a:rPr lang="en-US" sz="2400" b="0">
                <a:latin typeface="+mn-lt"/>
                <a:hlinkClick r:id="rId3"/>
              </a:rPr>
              <a:t>HF 5247 </a:t>
            </a:r>
            <a:r>
              <a:rPr lang="en-US" sz="2400" b="0">
                <a:latin typeface="+mn-lt"/>
              </a:rPr>
              <a:t>– </a:t>
            </a:r>
            <a:r>
              <a:rPr lang="en-US" sz="2400" b="0">
                <a:latin typeface="+mn-lt"/>
                <a:hlinkClick r:id="rId4"/>
              </a:rPr>
              <a:t>Chapter 127</a:t>
            </a:r>
            <a:r>
              <a:rPr lang="en-US" sz="2400" b="0">
                <a:latin typeface="+mn-lt"/>
              </a:rPr>
              <a:t>)</a:t>
            </a:r>
            <a:endParaRPr lang="en-US" sz="240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B73C5-E3E0-DC24-64CE-2B81E60C384A}"/>
              </a:ext>
            </a:extLst>
          </p:cNvPr>
          <p:cNvSpPr txBox="1">
            <a:spLocks/>
          </p:cNvSpPr>
          <p:nvPr/>
        </p:nvSpPr>
        <p:spPr>
          <a:xfrm>
            <a:off x="5691335" y="2199377"/>
            <a:ext cx="5842661" cy="39654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+mj-lt"/>
              </a:rPr>
              <a:t>Higher Education </a:t>
            </a:r>
            <a:r>
              <a:rPr lang="en-US" sz="2000" b="0">
                <a:latin typeface="+mj-lt"/>
              </a:rPr>
              <a:t>(</a:t>
            </a:r>
            <a:r>
              <a:rPr lang="en-US" sz="2000" b="0">
                <a:latin typeface="+mj-lt"/>
                <a:hlinkClick r:id="rId5"/>
              </a:rPr>
              <a:t>HF4024</a:t>
            </a:r>
            <a:r>
              <a:rPr lang="en-US" sz="2000" b="0">
                <a:latin typeface="+mj-lt"/>
              </a:rPr>
              <a:t> – </a:t>
            </a:r>
            <a:r>
              <a:rPr lang="en-US" sz="2000" b="0">
                <a:latin typeface="+mj-lt"/>
                <a:hlinkClick r:id="rId6"/>
              </a:rPr>
              <a:t>Chapter 124</a:t>
            </a:r>
            <a:r>
              <a:rPr lang="en-US" sz="2000" b="0">
                <a:latin typeface="+mj-lt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/>
              <a:t>Head Start Centers on Campus: </a:t>
            </a:r>
            <a:r>
              <a:rPr lang="en-US" sz="2000" b="0"/>
              <a:t>One-time $500,000/FY25 for trustees of MN state colleges &amp; universities to partner with National Head Start Association to create Head Start Centers on campuses</a:t>
            </a:r>
          </a:p>
          <a:p>
            <a:pPr marL="57150"/>
            <a:r>
              <a:rPr lang="en-US">
                <a:latin typeface="+mj-lt"/>
              </a:rPr>
              <a:t>Energy &amp; Agriculture </a:t>
            </a:r>
            <a:r>
              <a:rPr lang="en-US" sz="2000" b="0">
                <a:latin typeface="+mj-lt"/>
              </a:rPr>
              <a:t>(</a:t>
            </a:r>
            <a:r>
              <a:rPr lang="en-US" sz="2000" b="0">
                <a:latin typeface="+mj-lt"/>
                <a:hlinkClick r:id="rId7"/>
              </a:rPr>
              <a:t>SF4942</a:t>
            </a:r>
            <a:r>
              <a:rPr lang="en-US" sz="2000" b="0">
                <a:latin typeface="+mj-lt"/>
              </a:rPr>
              <a:t> – </a:t>
            </a:r>
            <a:r>
              <a:rPr lang="en-US" sz="2000" b="0">
                <a:latin typeface="+mj-lt"/>
                <a:hlinkClick r:id="rId8"/>
              </a:rPr>
              <a:t>Chapter 126</a:t>
            </a:r>
            <a:r>
              <a:rPr lang="en-US" sz="2000" b="0">
                <a:latin typeface="+mj-lt"/>
              </a:rPr>
              <a:t>)</a:t>
            </a:r>
          </a:p>
          <a:p>
            <a:pPr marL="400050" indent="-342900">
              <a:buFont typeface="Arial" panose="020B0604020202020204" pitchFamily="34" charset="0"/>
              <a:buChar char="•"/>
            </a:pPr>
            <a:r>
              <a:rPr lang="en-US" sz="2000"/>
              <a:t>Farm to School Program Expanded: </a:t>
            </a:r>
            <a:r>
              <a:rPr lang="en-US" sz="2000" b="0"/>
              <a:t>ongoing $1.274 M/FY to include Family Child Care hosts and Child Care Centers under National School Lunch or Child &amp; Adult Care Food Programs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C89BD-2551-5E00-4624-AD4D0B312CC6}"/>
              </a:ext>
            </a:extLst>
          </p:cNvPr>
          <p:cNvSpPr txBox="1">
            <a:spLocks/>
          </p:cNvSpPr>
          <p:nvPr/>
        </p:nvSpPr>
        <p:spPr>
          <a:xfrm>
            <a:off x="130647" y="2285643"/>
            <a:ext cx="5704807" cy="415237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+mj-lt"/>
              </a:rPr>
              <a:t>Tax Bill </a:t>
            </a:r>
            <a:r>
              <a:rPr lang="en-US" b="0">
                <a:latin typeface="+mj-lt"/>
              </a:rPr>
              <a:t>(</a:t>
            </a:r>
            <a:r>
              <a:rPr lang="en-US" b="0">
                <a:latin typeface="+mj-lt"/>
                <a:hlinkClick r:id="rId3"/>
              </a:rPr>
              <a:t>HF5247</a:t>
            </a:r>
            <a:r>
              <a:rPr lang="en-US" b="0">
                <a:latin typeface="+mj-lt"/>
              </a:rPr>
              <a:t> – </a:t>
            </a:r>
            <a:r>
              <a:rPr lang="en-US" b="0">
                <a:latin typeface="+mj-lt"/>
                <a:hlinkClick r:id="rId4"/>
              </a:rPr>
              <a:t>Chapter 127</a:t>
            </a:r>
            <a:r>
              <a:rPr lang="en-US" b="0">
                <a:latin typeface="+mj-lt"/>
              </a:rPr>
              <a:t>)</a:t>
            </a:r>
            <a:endParaRPr lang="en-US" sz="2800" b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0">
                <a:solidFill>
                  <a:srgbClr val="212529"/>
                </a:solidFill>
                <a:effectLst/>
              </a:rPr>
              <a:t>Advance periodic payments of Minnesota's Child Tax Credit</a:t>
            </a:r>
            <a:r>
              <a:rPr lang="en-US" sz="2000" b="0">
                <a:solidFill>
                  <a:srgbClr val="212529"/>
                </a:solidFill>
              </a:rPr>
              <a:t>: Ongoing $5.5 M/FY allows </a:t>
            </a:r>
            <a:r>
              <a:rPr lang="en-US" sz="2000" b="0" i="0">
                <a:solidFill>
                  <a:srgbClr val="212529"/>
                </a:solidFill>
                <a:effectLst/>
              </a:rPr>
              <a:t>families to receive CTC in advance through multiple payments, instead of waiting to receive the full amount in one lump sum after they have filed their state income taxes.</a:t>
            </a:r>
            <a:r>
              <a:rPr lang="en-US" sz="2000" b="0">
                <a:solidFill>
                  <a:srgbClr val="212529"/>
                </a:solidFill>
              </a:rPr>
              <a:t> </a:t>
            </a:r>
            <a:endParaRPr lang="en-US" sz="2000" b="0" i="0">
              <a:solidFill>
                <a:srgbClr val="212529"/>
              </a:solidFill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>
                <a:solidFill>
                  <a:srgbClr val="212529"/>
                </a:solidFill>
                <a:ea typeface="+mn-lt"/>
                <a:cs typeface="+mn-lt"/>
              </a:rPr>
              <a:t>Establishes a </a:t>
            </a:r>
            <a:r>
              <a:rPr lang="en-US" sz="2000">
                <a:solidFill>
                  <a:srgbClr val="212529"/>
                </a:solidFill>
                <a:ea typeface="+mn-lt"/>
                <a:cs typeface="+mn-lt"/>
              </a:rPr>
              <a:t>“minimum credit” </a:t>
            </a:r>
            <a:r>
              <a:rPr lang="en-US" sz="2000" b="0">
                <a:solidFill>
                  <a:srgbClr val="212529"/>
                </a:solidFill>
                <a:ea typeface="+mn-lt"/>
                <a:cs typeface="+mn-lt"/>
              </a:rPr>
              <a:t>for the Child Tax Credit to limit the circumstances a family may have to pay back their advance payments.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0">
                <a:solidFill>
                  <a:srgbClr val="212529"/>
                </a:solidFill>
                <a:effectLst/>
              </a:rPr>
              <a:t>Free Tax Preparation, Outreach &amp; Education Grants: </a:t>
            </a:r>
            <a:r>
              <a:rPr lang="en-US" sz="2000" b="0" i="0">
                <a:solidFill>
                  <a:srgbClr val="212529"/>
                </a:solidFill>
                <a:effectLst/>
              </a:rPr>
              <a:t>$1 M/FY 25 &amp; $1 M/FY26-27 for grants to organizations that do free tax preparation for lower-income Minnesotans.</a:t>
            </a:r>
            <a:r>
              <a:rPr lang="en-US" sz="2000" b="0">
                <a:solidFill>
                  <a:srgbClr val="212529"/>
                </a:solidFill>
              </a:rPr>
              <a:t> </a:t>
            </a:r>
            <a:endParaRPr lang="en-US" sz="2000" b="0" i="0">
              <a:solidFill>
                <a:srgbClr val="212529"/>
              </a:solidFill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>
                <a:solidFill>
                  <a:srgbClr val="000000"/>
                </a:solidFill>
              </a:rPr>
              <a:t>Moist</a:t>
            </a:r>
            <a:r>
              <a:rPr lang="en-US" sz="2000" b="0" i="0">
                <a:solidFill>
                  <a:srgbClr val="000000"/>
                </a:solidFill>
                <a:effectLst/>
              </a:rPr>
              <a:t> snuff tobacco</a:t>
            </a:r>
            <a:r>
              <a:rPr lang="en-US" sz="2000" b="0">
                <a:solidFill>
                  <a:srgbClr val="000000"/>
                </a:solidFill>
              </a:rPr>
              <a:t> definition</a:t>
            </a:r>
            <a:r>
              <a:rPr lang="en-US" sz="2000" b="0" i="0">
                <a:solidFill>
                  <a:srgbClr val="000000"/>
                </a:solidFill>
                <a:effectLst/>
              </a:rPr>
              <a:t> </a:t>
            </a:r>
            <a:r>
              <a:rPr lang="en-US" sz="2000" b="0">
                <a:solidFill>
                  <a:srgbClr val="000000"/>
                </a:solidFill>
              </a:rPr>
              <a:t>expanded </a:t>
            </a:r>
            <a:r>
              <a:rPr lang="en-US" sz="2000" b="0" i="0">
                <a:solidFill>
                  <a:srgbClr val="000000"/>
                </a:solidFill>
                <a:effectLst/>
              </a:rPr>
              <a:t>to generate</a:t>
            </a:r>
            <a:r>
              <a:rPr lang="en-US" sz="2000" b="0">
                <a:solidFill>
                  <a:srgbClr val="000000"/>
                </a:solidFill>
              </a:rPr>
              <a:t> </a:t>
            </a:r>
            <a:r>
              <a:rPr lang="en-US" sz="2000" b="0" i="0">
                <a:solidFill>
                  <a:srgbClr val="000000"/>
                </a:solidFill>
                <a:effectLst/>
              </a:rPr>
              <a:t>$3 </a:t>
            </a:r>
            <a:r>
              <a:rPr lang="en-US" sz="2000" b="0">
                <a:solidFill>
                  <a:srgbClr val="000000"/>
                </a:solidFill>
              </a:rPr>
              <a:t>M/FY</a:t>
            </a:r>
            <a:r>
              <a:rPr lang="en-US" sz="2000" b="0" i="0">
                <a:solidFill>
                  <a:srgbClr val="000000"/>
                </a:solidFill>
                <a:effectLst/>
              </a:rPr>
              <a:t> 24-25 and $7 </a:t>
            </a:r>
            <a:r>
              <a:rPr lang="en-US" sz="2000" b="0">
                <a:solidFill>
                  <a:srgbClr val="000000"/>
                </a:solidFill>
              </a:rPr>
              <a:t>M/FY</a:t>
            </a:r>
            <a:r>
              <a:rPr lang="en-US" sz="2000" b="0" i="0">
                <a:solidFill>
                  <a:srgbClr val="000000"/>
                </a:solidFill>
                <a:effectLst/>
              </a:rPr>
              <a:t> </a:t>
            </a:r>
            <a:r>
              <a:rPr lang="en-US" sz="2000" b="0">
                <a:solidFill>
                  <a:srgbClr val="000000"/>
                </a:solidFill>
              </a:rPr>
              <a:t>26-27 to</a:t>
            </a:r>
            <a:r>
              <a:rPr lang="en-US" sz="2000" b="0" i="0">
                <a:solidFill>
                  <a:srgbClr val="000000"/>
                </a:solidFill>
                <a:effectLst/>
              </a:rPr>
              <a:t> offset </a:t>
            </a:r>
            <a:r>
              <a:rPr lang="en-US" sz="2000" b="0">
                <a:solidFill>
                  <a:srgbClr val="000000"/>
                </a:solidFill>
              </a:rPr>
              <a:t>cost of C</a:t>
            </a:r>
            <a:r>
              <a:rPr lang="en-US" sz="2000">
                <a:solidFill>
                  <a:srgbClr val="000000"/>
                </a:solidFill>
              </a:rPr>
              <a:t>hild Tax</a:t>
            </a:r>
            <a:r>
              <a:rPr lang="en-US" sz="2000" b="1" i="0">
                <a:solidFill>
                  <a:srgbClr val="000000"/>
                </a:solidFill>
                <a:effectLst/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Credit</a:t>
            </a:r>
            <a:r>
              <a:rPr lang="en-US" sz="2000" b="1" i="0">
                <a:solidFill>
                  <a:srgbClr val="000000"/>
                </a:solidFill>
                <a:effectLst/>
              </a:rPr>
              <a:t> provisions.</a:t>
            </a:r>
          </a:p>
        </p:txBody>
      </p:sp>
    </p:spTree>
    <p:extLst>
      <p:ext uri="{BB962C8B-B14F-4D97-AF65-F5344CB8AC3E}">
        <p14:creationId xmlns:p14="http://schemas.microsoft.com/office/powerpoint/2010/main" val="130764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F14B4D0B-DCF2-7415-3A87-CDCE03127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3" t="-18300" r="30874" b="40181"/>
          <a:stretch/>
        </p:blipFill>
        <p:spPr>
          <a:xfrm>
            <a:off x="341187" y="384770"/>
            <a:ext cx="1451067" cy="107883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F7321E1-0046-E935-2687-2726787D581B}"/>
              </a:ext>
            </a:extLst>
          </p:cNvPr>
          <p:cNvSpPr txBox="1">
            <a:spLocks/>
          </p:cNvSpPr>
          <p:nvPr/>
        </p:nvSpPr>
        <p:spPr>
          <a:xfrm>
            <a:off x="1792254" y="240653"/>
            <a:ext cx="8898572" cy="898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Child Care &amp; Early Learning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DC636F-C238-4FD9-9CBF-93A9457641D1}"/>
              </a:ext>
            </a:extLst>
          </p:cNvPr>
          <p:cNvSpPr txBox="1">
            <a:spLocks/>
          </p:cNvSpPr>
          <p:nvPr/>
        </p:nvSpPr>
        <p:spPr>
          <a:xfrm>
            <a:off x="1792254" y="889732"/>
            <a:ext cx="11460480" cy="898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/>
              <a:t>Children &amp; Families Omnibus: </a:t>
            </a:r>
            <a:r>
              <a:rPr lang="en-US" b="0"/>
              <a:t>(</a:t>
            </a:r>
            <a:r>
              <a:rPr lang="en-US" b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HF 5237 </a:t>
            </a:r>
            <a:r>
              <a:rPr lang="en-US" b="0"/>
              <a:t>– </a:t>
            </a:r>
            <a:r>
              <a:rPr lang="en-US" b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Chapter 115</a:t>
            </a:r>
            <a:r>
              <a:rPr lang="en-US" b="0"/>
              <a:t>)</a:t>
            </a:r>
            <a:endParaRPr lang="en-US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0"/>
              <a:t>E-12 Education; Licensing; Department of Children, Youth &amp; Families 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3DC77C27-B43A-55A3-D3B8-C9D39C191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398" y="2389984"/>
            <a:ext cx="5100456" cy="362782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>
                <a:cs typeface="Arial"/>
              </a:rPr>
              <a:t>Early Learning Programs Moves to Align with Great Start Scholarships</a:t>
            </a:r>
            <a:endParaRPr lang="en-US" sz="2400" b="1" i="0">
              <a:effectLst/>
              <a:cs typeface="Arial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b="1" i="0">
                <a:effectLst/>
                <a:cs typeface="Arial"/>
              </a:rPr>
              <a:t>IT system to implement ELS Program Changes:</a:t>
            </a:r>
            <a:r>
              <a:rPr lang="en-US" sz="2000" i="0">
                <a:effectLst/>
                <a:cs typeface="Arial"/>
              </a:rPr>
              <a:t> </a:t>
            </a:r>
            <a:r>
              <a:rPr lang="en-US" sz="2000" i="0">
                <a:effectLst/>
                <a:ea typeface="+mn-lt"/>
                <a:cs typeface="+mn-lt"/>
              </a:rPr>
              <a:t>$</a:t>
            </a:r>
            <a:r>
              <a:rPr lang="en-US" sz="2000">
                <a:ea typeface="+mn-lt"/>
                <a:cs typeface="+mn-lt"/>
              </a:rPr>
              <a:t>12 M of ELS grant funds may be used </a:t>
            </a:r>
            <a:r>
              <a:rPr lang="en-US" sz="2000">
                <a:ea typeface="+mn-lt"/>
                <a:cs typeface="Arial"/>
              </a:rPr>
              <a:t>to </a:t>
            </a:r>
            <a:r>
              <a:rPr lang="en-US" sz="2000" i="0">
                <a:effectLst/>
                <a:cs typeface="Arial"/>
              </a:rPr>
              <a:t>develop IT system, ongoing</a:t>
            </a:r>
            <a:r>
              <a:rPr lang="en-US" sz="2000">
                <a:cs typeface="Arial"/>
              </a:rPr>
              <a:t> </a:t>
            </a:r>
            <a:r>
              <a:rPr lang="en-US" sz="2000" i="0">
                <a:effectLst/>
                <a:cs typeface="Arial"/>
              </a:rPr>
              <a:t> $2.4 million/FY to maintain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b="1">
                <a:ea typeface="+mn-lt"/>
                <a:cs typeface="Arial"/>
              </a:rPr>
              <a:t>Prospective Payments for Child Care Providers, Based on Enrollment:</a:t>
            </a:r>
            <a:r>
              <a:rPr lang="en-US" sz="2000">
                <a:ea typeface="+mn-lt"/>
                <a:cs typeface="Arial"/>
              </a:rPr>
              <a:t> Beginning Jan 2026, providers can receive payments at the beginning of the child’s enrollment.</a:t>
            </a:r>
            <a:endParaRPr lang="en-US" sz="2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4F7B6E-C8F8-7B8A-0D01-254818BE9A1D}"/>
              </a:ext>
            </a:extLst>
          </p:cNvPr>
          <p:cNvSpPr txBox="1"/>
          <p:nvPr/>
        </p:nvSpPr>
        <p:spPr>
          <a:xfrm>
            <a:off x="5227608" y="2380891"/>
            <a:ext cx="6179386" cy="41370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200" b="1">
                <a:ea typeface="+mn-lt"/>
                <a:cs typeface="+mn-lt"/>
              </a:rPr>
              <a:t>Children Impacted by SUDs now a Priority Group</a:t>
            </a:r>
            <a:r>
              <a:rPr lang="en-US" sz="2200">
                <a:ea typeface="+mn-lt"/>
                <a:cs typeface="+mn-lt"/>
              </a:rPr>
              <a:t> </a:t>
            </a:r>
            <a:r>
              <a:rPr lang="en-US" sz="2200" b="1">
                <a:ea typeface="+mn-lt"/>
                <a:cs typeface="+mn-lt"/>
              </a:rPr>
              <a:t>for Early Learning Scholarships</a:t>
            </a:r>
            <a:endParaRPr lang="en-US" sz="2200">
              <a:latin typeface="Arial"/>
              <a:ea typeface="+mn-lt"/>
              <a:cs typeface="Arial"/>
            </a:endParaRP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200" b="1">
                <a:latin typeface="Arial"/>
                <a:ea typeface="+mn-lt"/>
                <a:cs typeface="Arial"/>
              </a:rPr>
              <a:t>Establishes</a:t>
            </a:r>
            <a:r>
              <a:rPr lang="en-US" sz="2200" b="1">
                <a:latin typeface="Arial"/>
                <a:cs typeface="Arial"/>
              </a:rPr>
              <a:t> Supreme Court Council on Child Protection &amp; Maltreatment </a:t>
            </a:r>
            <a:endParaRPr lang="en-US" sz="2200">
              <a:latin typeface="Aptos"/>
              <a:cs typeface="Arial"/>
            </a:endParaRP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200" b="1">
                <a:latin typeface="Arial"/>
                <a:cs typeface="Arial"/>
              </a:rPr>
              <a:t>Voluntary Pre-Kindergarten Reserve Allocation: </a:t>
            </a:r>
            <a:r>
              <a:rPr lang="en-US" sz="2200">
                <a:latin typeface="Arial"/>
                <a:cs typeface="Arial"/>
              </a:rPr>
              <a:t>$33 M/FY25 from VPK Reserve to create 5,200 seats (12,360 total)</a:t>
            </a:r>
            <a:endParaRPr lang="en-US" sz="2200">
              <a:cs typeface="Arial"/>
            </a:endParaRPr>
          </a:p>
          <a:p>
            <a:pPr marL="342900" indent="-342900">
              <a:spcAft>
                <a:spcPts val="500"/>
              </a:spcAft>
              <a:buFont typeface="Arial"/>
              <a:buChar char="•"/>
            </a:pPr>
            <a:r>
              <a:rPr lang="en-US" sz="2200" b="1">
                <a:cs typeface="Arial"/>
              </a:rPr>
              <a:t>Child Development Associate (CDA) Certificate</a:t>
            </a:r>
            <a:r>
              <a:rPr lang="en-US" sz="2200">
                <a:cs typeface="Arial"/>
              </a:rPr>
              <a:t>: $500,000/FY25​</a:t>
            </a:r>
            <a:endParaRPr lang="en-US" sz="2200"/>
          </a:p>
          <a:p>
            <a:pPr>
              <a:spcAft>
                <a:spcPts val="500"/>
              </a:spcAft>
            </a:pPr>
            <a:endParaRPr lang="en-US" sz="2000">
              <a:latin typeface="Arial"/>
              <a:cs typeface="Arial"/>
            </a:endParaRPr>
          </a:p>
          <a:p>
            <a:pPr marL="228600" indent="-228600">
              <a:buFont typeface="Arial"/>
              <a:buChar char="•"/>
            </a:pPr>
            <a:endParaRPr lang="en-US" sz="2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2717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F14B4D0B-DCF2-7415-3A87-CDCE03127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3" t="-18300" r="30874" b="40181"/>
          <a:stretch/>
        </p:blipFill>
        <p:spPr>
          <a:xfrm>
            <a:off x="341187" y="384770"/>
            <a:ext cx="1451067" cy="107883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F7321E1-0046-E935-2687-2726787D581B}"/>
              </a:ext>
            </a:extLst>
          </p:cNvPr>
          <p:cNvSpPr txBox="1">
            <a:spLocks/>
          </p:cNvSpPr>
          <p:nvPr/>
        </p:nvSpPr>
        <p:spPr>
          <a:xfrm>
            <a:off x="1792253" y="240653"/>
            <a:ext cx="9591109" cy="898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Child Care &amp; Early Learning (continued)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DC636F-C238-4FD9-9CBF-93A9457641D1}"/>
              </a:ext>
            </a:extLst>
          </p:cNvPr>
          <p:cNvSpPr txBox="1">
            <a:spLocks/>
          </p:cNvSpPr>
          <p:nvPr/>
        </p:nvSpPr>
        <p:spPr>
          <a:xfrm>
            <a:off x="1792254" y="889732"/>
            <a:ext cx="11460480" cy="898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/>
              <a:t>Children &amp; Families Omnibus: </a:t>
            </a:r>
            <a:r>
              <a:rPr lang="en-US" b="0"/>
              <a:t>(</a:t>
            </a:r>
            <a:r>
              <a:rPr lang="en-US" b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HF 5237 </a:t>
            </a:r>
            <a:r>
              <a:rPr lang="en-US" b="0"/>
              <a:t>– </a:t>
            </a:r>
            <a:r>
              <a:rPr lang="en-US" b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Chapter 115</a:t>
            </a:r>
            <a:r>
              <a:rPr lang="en-US" b="0"/>
              <a:t>)</a:t>
            </a:r>
            <a:endParaRPr lang="en-US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0"/>
              <a:t>E-12 Education; Licensing; Department of Children, Youth &amp; Families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6E7EECD3-8AA3-043D-A8EA-8CB35B9EBD26}"/>
              </a:ext>
            </a:extLst>
          </p:cNvPr>
          <p:cNvSpPr txBox="1">
            <a:spLocks/>
          </p:cNvSpPr>
          <p:nvPr/>
        </p:nvSpPr>
        <p:spPr>
          <a:xfrm>
            <a:off x="19598" y="2379854"/>
            <a:ext cx="11373031" cy="39946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>
                <a:latin typeface="Arial"/>
                <a:ea typeface="+mn-lt"/>
                <a:cs typeface="Arial"/>
              </a:rPr>
              <a:t>Child Care Facility Grants: </a:t>
            </a:r>
            <a:r>
              <a:rPr lang="en-US" sz="2400">
                <a:latin typeface="Arial"/>
                <a:ea typeface="+mn-lt"/>
                <a:cs typeface="Arial"/>
              </a:rPr>
              <a:t>$1.125 M/FY25 </a:t>
            </a:r>
            <a:endParaRPr lang="en-US" sz="2400" b="1">
              <a:latin typeface="Arial"/>
              <a:ea typeface="+mn-lt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>
                <a:latin typeface="Arial"/>
                <a:ea typeface="+mn-lt"/>
                <a:cs typeface="Arial"/>
              </a:rPr>
              <a:t>All Licensed Child Care to Receive One-Star Parent Aware Rating </a:t>
            </a:r>
            <a:r>
              <a:rPr lang="en-US" sz="2400">
                <a:latin typeface="Arial"/>
                <a:ea typeface="+mn-lt"/>
                <a:cs typeface="Arial"/>
              </a:rPr>
              <a:t>(FY26)</a:t>
            </a:r>
            <a:endParaRPr lang="en-US" sz="2400">
              <a:latin typeface="Aptos" panose="02110004020202020204"/>
              <a:ea typeface="+mn-lt"/>
              <a:cs typeface="Arial"/>
            </a:endParaRP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US" sz="2400" b="1">
                <a:ea typeface="+mn-lt"/>
                <a:cs typeface="+mn-lt"/>
              </a:rPr>
              <a:t>Weighted Risk System for Licensed Child Care: </a:t>
            </a:r>
            <a:r>
              <a:rPr lang="en-US" sz="2400">
                <a:ea typeface="+mn-lt"/>
                <a:cs typeface="+mn-lt"/>
              </a:rPr>
              <a:t>Ongoing funding to support a tiered Weighted Risk System (WRS) to evaluate licensing compliance for child care centers and family child care providers.</a:t>
            </a:r>
            <a:endParaRPr lang="en-US" sz="2400">
              <a:cs typeface="Arial"/>
            </a:endParaRPr>
          </a:p>
          <a:p>
            <a:pPr>
              <a:lnSpc>
                <a:spcPct val="100000"/>
              </a:lnSpc>
              <a:spcBef>
                <a:spcPts val="500"/>
              </a:spcBef>
            </a:pPr>
            <a:r>
              <a:rPr lang="en-US" sz="2400" b="1">
                <a:cs typeface="Arial"/>
              </a:rPr>
              <a:t>Department of Children, Youth, &amp; Families (July 2024)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>
                <a:cs typeface="Arial"/>
              </a:rPr>
              <a:t>DCYF Department Leader to coordinate mental health services for children with disabilities.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>
                <a:cs typeface="Arial"/>
              </a:rPr>
              <a:t>Ongoing funding to Minnesota’s Departments of Education and Human Services, to maintain current levels of services during transition to new DCYF.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>
                <a:latin typeface="Aptos" panose="02110004020202020204"/>
                <a:cs typeface="Arial"/>
              </a:rPr>
              <a:t>Ombudsperson for Office of Family Child Care, DYCF:</a:t>
            </a:r>
            <a:r>
              <a:rPr lang="en-US" sz="2000" b="1">
                <a:latin typeface="Aptos"/>
                <a:cs typeface="Arial"/>
              </a:rPr>
              <a:t> </a:t>
            </a:r>
            <a:r>
              <a:rPr lang="en-US" sz="2000">
                <a:latin typeface="Aptos"/>
                <a:cs typeface="Arial"/>
              </a:rPr>
              <a:t>ongoing $350,000/FY </a:t>
            </a:r>
          </a:p>
        </p:txBody>
      </p:sp>
    </p:spTree>
    <p:extLst>
      <p:ext uri="{BB962C8B-B14F-4D97-AF65-F5344CB8AC3E}">
        <p14:creationId xmlns:p14="http://schemas.microsoft.com/office/powerpoint/2010/main" val="2986151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heart and a hand&#10;&#10;Description automatically generated">
            <a:extLst>
              <a:ext uri="{FF2B5EF4-FFF2-40B4-BE49-F238E27FC236}">
                <a16:creationId xmlns:a16="http://schemas.microsoft.com/office/drawing/2014/main" id="{F14B4D0B-DCF2-7415-3A87-CDCE03127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3" t="-18300" r="30874" b="40181"/>
          <a:stretch/>
        </p:blipFill>
        <p:spPr>
          <a:xfrm>
            <a:off x="341187" y="384770"/>
            <a:ext cx="1451067" cy="1078836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F7321E1-0046-E935-2687-2726787D581B}"/>
              </a:ext>
            </a:extLst>
          </p:cNvPr>
          <p:cNvSpPr txBox="1">
            <a:spLocks/>
          </p:cNvSpPr>
          <p:nvPr/>
        </p:nvSpPr>
        <p:spPr>
          <a:xfrm>
            <a:off x="1792253" y="240653"/>
            <a:ext cx="9591109" cy="898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/>
              <a:t>Child Care &amp; Early Learning (continued)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DC636F-C238-4FD9-9CBF-93A9457641D1}"/>
              </a:ext>
            </a:extLst>
          </p:cNvPr>
          <p:cNvSpPr txBox="1">
            <a:spLocks/>
          </p:cNvSpPr>
          <p:nvPr/>
        </p:nvSpPr>
        <p:spPr>
          <a:xfrm>
            <a:off x="1792254" y="889732"/>
            <a:ext cx="11460480" cy="8980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/>
              <a:t>Children &amp; Families Omnibus: </a:t>
            </a:r>
            <a:r>
              <a:rPr lang="en-US" b="0"/>
              <a:t>(</a:t>
            </a:r>
            <a:r>
              <a:rPr lang="en-US" b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HF 5237 </a:t>
            </a:r>
            <a:r>
              <a:rPr lang="en-US" b="0"/>
              <a:t>– </a:t>
            </a:r>
            <a:r>
              <a:rPr lang="en-US" b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Chapter 115</a:t>
            </a:r>
            <a:r>
              <a:rPr lang="en-US" b="0"/>
              <a:t>)</a:t>
            </a:r>
            <a:endParaRPr lang="en-US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0"/>
              <a:t>E-12 Education; Licensing; Department of Children, Youth &amp; Families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6E7EECD3-8AA3-043D-A8EA-8CB35B9EBD26}"/>
              </a:ext>
            </a:extLst>
          </p:cNvPr>
          <p:cNvSpPr txBox="1">
            <a:spLocks/>
          </p:cNvSpPr>
          <p:nvPr/>
        </p:nvSpPr>
        <p:spPr>
          <a:xfrm>
            <a:off x="48353" y="2207326"/>
            <a:ext cx="11301144" cy="4347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>
                <a:cs typeface="Arial"/>
              </a:rPr>
              <a:t>Technical Changes to Licensing Statutes </a:t>
            </a:r>
            <a:r>
              <a:rPr lang="en-US" sz="2400">
                <a:cs typeface="Arial"/>
              </a:rPr>
              <a:t>(non-exhausted list of changes)</a:t>
            </a:r>
            <a:endParaRPr lang="en-US" sz="240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i="0">
                <a:effectLst/>
                <a:cs typeface="Arial"/>
              </a:rPr>
              <a:t>Confidentiality protection for those who bring forward claims of fraud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>
                <a:cs typeface="Arial"/>
              </a:rPr>
              <a:t>Allows parents to bring home &amp; wash water bottles used at the child care program.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i="0">
                <a:effectLst/>
                <a:cs typeface="Arial"/>
              </a:rPr>
              <a:t>Clarifications of training for CPR &amp; First Aid.</a:t>
            </a:r>
            <a:endParaRPr lang="en-US">
              <a:cs typeface="Arial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>
                <a:cs typeface="Arial"/>
              </a:rPr>
              <a:t>Allows licensed child care centers &amp; family child care programs to adopt immunization policy for children over 2 months of age.</a:t>
            </a:r>
            <a:endParaRPr lang="en-US"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2400" b="1" i="0">
                <a:effectLst/>
                <a:cs typeface="Arial"/>
              </a:rPr>
              <a:t>Certified License-Exempt Center Statute Changes</a:t>
            </a:r>
            <a:r>
              <a:rPr lang="en-US" sz="2400" b="1">
                <a:cs typeface="Arial"/>
              </a:rPr>
              <a:t> </a:t>
            </a:r>
            <a:endParaRPr lang="en-US" sz="2400" b="1" i="0">
              <a:effectLst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>
                <a:cs typeface="Arial"/>
              </a:rPr>
              <a:t>Defines requirements for certified centers in the absence of the Directors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i="0">
                <a:effectLst/>
                <a:cs typeface="Arial"/>
              </a:rPr>
              <a:t>Defines age ranges for children by group (infant, toddler, pro-school, school age)</a:t>
            </a:r>
            <a:endParaRPr lang="en-US">
              <a:cs typeface="Arial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>
                <a:cs typeface="Arial"/>
              </a:rPr>
              <a:t>Adds conditional certification and process for reconsideration</a:t>
            </a:r>
            <a:endParaRPr lang="en-US">
              <a:cs typeface="Arial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</a:pPr>
            <a:r>
              <a:rPr lang="en-US" sz="2200" i="0">
                <a:effectLst/>
                <a:cs typeface="Arial"/>
              </a:rPr>
              <a:t>Adds language </a:t>
            </a:r>
            <a:r>
              <a:rPr lang="en-US" sz="2200">
                <a:cs typeface="Arial"/>
              </a:rPr>
              <a:t>about required record keeping</a:t>
            </a:r>
            <a:endParaRPr lang="en-US" sz="2200" i="0">
              <a:effectLst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503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2024 Legislative Session Summary</vt:lpstr>
      <vt:lpstr>Advocacy Groups &amp; Legislative Summaries</vt:lpstr>
      <vt:lpstr>2024 Legislative Session, Bills Passed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Legislative Session Summary</dc:title>
  <dc:creator>Cati Gómez</dc:creator>
  <cp:revision>8</cp:revision>
  <dcterms:created xsi:type="dcterms:W3CDTF">2024-06-03T21:18:11Z</dcterms:created>
  <dcterms:modified xsi:type="dcterms:W3CDTF">2024-07-11T18:18:32Z</dcterms:modified>
</cp:coreProperties>
</file>